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88" r:id="rId7"/>
    <p:sldId id="287" r:id="rId8"/>
    <p:sldId id="289" r:id="rId9"/>
    <p:sldId id="261" r:id="rId10"/>
    <p:sldId id="262" r:id="rId11"/>
    <p:sldId id="263" r:id="rId12"/>
    <p:sldId id="264" r:id="rId13"/>
    <p:sldId id="265" r:id="rId14"/>
    <p:sldId id="266" r:id="rId15"/>
    <p:sldId id="267" r:id="rId16"/>
    <p:sldId id="268" r:id="rId17"/>
    <p:sldId id="270" r:id="rId18"/>
    <p:sldId id="271" r:id="rId19"/>
    <p:sldId id="272" r:id="rId20"/>
    <p:sldId id="273" r:id="rId21"/>
    <p:sldId id="274" r:id="rId22"/>
    <p:sldId id="275" r:id="rId23"/>
    <p:sldId id="276" r:id="rId24"/>
    <p:sldId id="277" r:id="rId25"/>
    <p:sldId id="290" r:id="rId26"/>
    <p:sldId id="278" r:id="rId27"/>
    <p:sldId id="279" r:id="rId28"/>
    <p:sldId id="280" r:id="rId29"/>
    <p:sldId id="281" r:id="rId30"/>
    <p:sldId id="282" r:id="rId31"/>
    <p:sldId id="283" r:id="rId32"/>
    <p:sldId id="284" r:id="rId33"/>
    <p:sldId id="285" r:id="rId34"/>
    <p:sldId id="286" r:id="rId35"/>
  </p:sldIdLst>
  <p:sldSz cx="9144000" cy="6858000" type="screen4x3"/>
  <p:notesSz cx="6858000" cy="9144000"/>
  <p:embeddedFontLst>
    <p:embeddedFont>
      <p:font typeface="Nunito" panose="020B0604020202020204" charset="0"/>
      <p:regular r:id="rId37"/>
      <p:bold r:id="rId38"/>
      <p:italic r:id="rId39"/>
      <p:boldItalic r:id="rId40"/>
    </p:embeddedFont>
    <p:embeddedFont>
      <p:font typeface="Maven Pro" panose="020B0604020202020204" charset="0"/>
      <p:regular r:id="rId41"/>
      <p:bold r:id="rId42"/>
    </p:embeddedFont>
    <p:embeddedFont>
      <p:font typeface="Lato"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ik77qipwZxgwA+IQzVVsShrZq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0ee0ad7006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20ee0ad7006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c6f194d4b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1. Tiến bộ công nghệ làm mọi thứ trở nên dễ dàng hơn</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vi-VN" sz="1100">
                <a:latin typeface="Arial"/>
                <a:ea typeface="Arial"/>
                <a:cs typeface="Arial"/>
                <a:sym typeface="Arial"/>
              </a:rPr>
              <a:t>2. Không ai chia sẻ những mô hình nào đang kiếm ra tiền, nhưng có rất nhiều tài liệu chia sẻ phương pháp nhận biết/ đánh giá mô hình hiệu quả</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125" name="Google Shape;125;g22c6f194d4b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45372eafe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2145372eafe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2c7b9d02da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22c7b9d02da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c7b9d02da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g22c7b9d02da_0_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c7b9d02da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g22c7b9d02da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145372eaf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g2145372eafe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145372eafe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Note: mọi người khi kiếm tiền từ thị trường chỉ quan niệm vào việc coi mọi thứ như 1 loại tài sản, mua thấp bán cao, không tìm hiểu bản chất</a:t>
            </a:r>
            <a:endParaRPr sz="1100">
              <a:latin typeface="Arial"/>
              <a:ea typeface="Arial"/>
              <a:cs typeface="Arial"/>
              <a:sym typeface="Arial"/>
            </a:endParaRPr>
          </a:p>
        </p:txBody>
      </p:sp>
      <p:sp>
        <p:nvSpPr>
          <p:cNvPr id="166" name="Google Shape;166;g2145372eafe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c6f194d4b_6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82" name="Google Shape;182;g22c6f194d4b_6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c6f194d4b_6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90" name="Google Shape;190;g22c6f194d4b_6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48cc8d006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98" name="Google Shape;198;g2148cc8d006_1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48cc8d006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07" name="Google Shape;207;g2148cc8d006_1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48cc8d006_1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16" name="Google Shape;216;g2148cc8d006_1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148cc8d006_1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27" name="Google Shape;227;g2148cc8d006_1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45372eafe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Hợp đồng ràng buộc dựa trên giá trị của một loại tài sản khác</a:t>
            </a:r>
            <a:endParaRPr sz="1100">
              <a:latin typeface="Arial"/>
              <a:ea typeface="Arial"/>
              <a:cs typeface="Arial"/>
              <a:sym typeface="Arial"/>
            </a:endParaRPr>
          </a:p>
        </p:txBody>
      </p:sp>
      <p:sp>
        <p:nvSpPr>
          <p:cNvPr id="237" name="Google Shape;237;g2145372eafe_0_6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c6f194d4b_6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Hợp đồng ràng buộc dựa trên giá trị của một loại tài sản khác</a:t>
            </a:r>
            <a:endParaRPr sz="1100">
              <a:latin typeface="Arial"/>
              <a:ea typeface="Arial"/>
              <a:cs typeface="Arial"/>
              <a:sym typeface="Arial"/>
            </a:endParaRPr>
          </a:p>
        </p:txBody>
      </p:sp>
      <p:sp>
        <p:nvSpPr>
          <p:cNvPr id="245" name="Google Shape;245;g22c6f194d4b_6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c6f194d4b_6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Hợp đồng ràng buộc dựa trên giá trị của một loại tài sản khác</a:t>
            </a:r>
            <a:endParaRPr sz="1100">
              <a:latin typeface="Arial"/>
              <a:ea typeface="Arial"/>
              <a:cs typeface="Arial"/>
              <a:sym typeface="Arial"/>
            </a:endParaRPr>
          </a:p>
        </p:txBody>
      </p:sp>
      <p:sp>
        <p:nvSpPr>
          <p:cNvPr id="245" name="Google Shape;245;g22c6f194d4b_6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364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145372eaf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Khóa học sẽ dạy statistical arbitrage</a:t>
            </a:r>
            <a:endParaRPr sz="1050">
              <a:solidFill>
                <a:srgbClr val="202122"/>
              </a:solidFill>
              <a:highlight>
                <a:schemeClr val="lt1"/>
              </a:highlight>
              <a:latin typeface="Arial"/>
              <a:ea typeface="Arial"/>
              <a:cs typeface="Arial"/>
              <a:sym typeface="Arial"/>
            </a:endParaRPr>
          </a:p>
        </p:txBody>
      </p:sp>
      <p:sp>
        <p:nvSpPr>
          <p:cNvPr id="253" name="Google Shape;253;g2145372eafe_0_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145372eafe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259" name="Google Shape;259;g2145372eafe_0_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145372eafe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266" name="Google Shape;266;g2145372eafe_0_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c6f194d4b_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277" name="Google Shape;277;g22c6f194d4b_6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145372eafe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2145372eafe_0_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c6f194d4b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2c6f194d4b_0_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145372eafe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g2145372eafe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ee0ad7006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20ee0ad7006_0_2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ee0ad700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20ee0ad7006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3" name="Google Shape;11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3" name="Google Shape;11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60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3" name="Google Shape;11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8159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3" name="Google Shape;11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795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45372eaf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sz="1100">
                <a:latin typeface="Arial"/>
                <a:ea typeface="Arial"/>
                <a:cs typeface="Arial"/>
                <a:sym typeface="Arial"/>
              </a:rPr>
              <a:t>1. Tiến bộ công nghệ làm mọi thứ trở nên dễ dàng hơn</a:t>
            </a:r>
            <a:endParaRPr sz="1100">
              <a:latin typeface="Arial"/>
              <a:ea typeface="Arial"/>
              <a:cs typeface="Arial"/>
              <a:sym typeface="Arial"/>
            </a:endParaRPr>
          </a:p>
          <a:p>
            <a:pPr marL="0" lvl="0" indent="0" algn="l" rtl="0">
              <a:lnSpc>
                <a:spcPct val="100000"/>
              </a:lnSpc>
              <a:spcBef>
                <a:spcPts val="0"/>
              </a:spcBef>
              <a:spcAft>
                <a:spcPts val="0"/>
              </a:spcAft>
              <a:buSzPts val="1400"/>
              <a:buNone/>
            </a:pPr>
            <a:r>
              <a:rPr lang="vi-VN" sz="1100">
                <a:latin typeface="Arial"/>
                <a:ea typeface="Arial"/>
                <a:cs typeface="Arial"/>
                <a:sym typeface="Arial"/>
              </a:rPr>
              <a:t>2. Không ai chia sẻ những mô hình nào đang kiếm ra tiền, nhưng có rất nhiều tài liệu chia sẻ phương pháp nhận biết/ đánh giá mô hình hiệu quả</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119" name="Google Shape;119;g2145372eafe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9"/>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30"/>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a:spLocks noGrp="1"/>
          </p:cNvSpPr>
          <p:nvPr>
            <p:ph type="pic" idx="2"/>
          </p:nvPr>
        </p:nvSpPr>
        <p:spPr>
          <a:xfrm>
            <a:off x="3887391" y="987426"/>
            <a:ext cx="4629150" cy="4873625"/>
          </a:xfrm>
          <a:prstGeom prst="rect">
            <a:avLst/>
          </a:prstGeom>
          <a:noFill/>
          <a:ln>
            <a:noFill/>
          </a:ln>
        </p:spPr>
      </p:sp>
      <p:sp>
        <p:nvSpPr>
          <p:cNvPr id="68" name="Google Shape;68;p3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www.tcbs.com.vn/vi_VN/ho-tro/chi-tiet?chuyen-muc=64&amp;url=chung-quyen-co-bao-dam--cw-" TargetMode="External"/><Relationship Id="rId4" Type="http://schemas.openxmlformats.org/officeDocument/2006/relationships/hyperlink" Target="https://www.tcbs.com.vn/vi_VN/ho-tro/chi-tiet?chuyen-muc=65&amp;url=khai-niem-va-quy-dinh-giao-dich"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 TargetMode="External"/><Relationship Id="rId4" Type="http://schemas.openxmlformats.org/officeDocument/2006/relationships/hyperlink" Target="https://stackoverflow.com/" TargetMode="External"/><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g20ee0ad7006_1_0" descr="Logo&#10;&#10;Description automatically generated with medium confidence"/>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g22c6f194d4b_0_5"/>
          <p:cNvSpPr txBox="1"/>
          <p:nvPr/>
        </p:nvSpPr>
        <p:spPr>
          <a:xfrm>
            <a:off x="280225" y="150525"/>
            <a:ext cx="93924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300" b="0" i="0" u="none" strike="noStrike" cap="none">
                <a:solidFill>
                  <a:schemeClr val="lt1"/>
                </a:solidFill>
                <a:latin typeface="Arial"/>
                <a:ea typeface="Arial"/>
                <a:cs typeface="Arial"/>
                <a:sym typeface="Arial"/>
              </a:rPr>
              <a:t>Một số hiểu nhầm thường gặp khi nhắc đến Quantitative Finance</a:t>
            </a:r>
            <a:endParaRPr sz="2300" b="0" i="0" u="none" strike="noStrike" cap="none">
              <a:solidFill>
                <a:schemeClr val="lt1"/>
              </a:solidFill>
              <a:latin typeface="Arial"/>
              <a:ea typeface="Arial"/>
              <a:cs typeface="Arial"/>
              <a:sym typeface="Arial"/>
            </a:endParaRPr>
          </a:p>
        </p:txBody>
      </p:sp>
      <p:sp>
        <p:nvSpPr>
          <p:cNvPr id="128" name="Google Shape;128;g22c6f194d4b_0_5"/>
          <p:cNvSpPr txBox="1"/>
          <p:nvPr/>
        </p:nvSpPr>
        <p:spPr>
          <a:xfrm>
            <a:off x="503943" y="786697"/>
            <a:ext cx="8134200" cy="4893607"/>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Các mô hình </a:t>
            </a:r>
            <a:r>
              <a:rPr lang="vi-VN" sz="2000" b="1" i="0" u="none" strike="noStrike" cap="none" dirty="0">
                <a:solidFill>
                  <a:schemeClr val="dk1"/>
                </a:solidFill>
                <a:latin typeface="Arial"/>
                <a:ea typeface="Arial"/>
                <a:cs typeface="Arial"/>
                <a:sym typeface="Arial"/>
              </a:rPr>
              <a:t>hiệu quả </a:t>
            </a:r>
            <a:r>
              <a:rPr lang="vi-VN" sz="2000" b="0" i="0" u="none" strike="noStrike" cap="none" dirty="0">
                <a:solidFill>
                  <a:schemeClr val="dk1"/>
                </a:solidFill>
                <a:latin typeface="Arial"/>
                <a:ea typeface="Arial"/>
                <a:cs typeface="Arial"/>
                <a:sym typeface="Arial"/>
              </a:rPr>
              <a:t>trong quantitative finance không được chia sẻ rộng rãi, do những người đang </a:t>
            </a:r>
            <a:r>
              <a:rPr lang="vi-VN" sz="2000" b="1" i="0" u="none" strike="noStrike" cap="none" dirty="0">
                <a:solidFill>
                  <a:schemeClr val="dk1"/>
                </a:solidFill>
                <a:latin typeface="Arial"/>
                <a:ea typeface="Arial"/>
                <a:cs typeface="Arial"/>
                <a:sym typeface="Arial"/>
              </a:rPr>
              <a:t>hưởng lợi </a:t>
            </a:r>
            <a:r>
              <a:rPr lang="vi-VN" sz="2000" b="0" i="0" u="none" strike="noStrike" cap="none" dirty="0">
                <a:solidFill>
                  <a:schemeClr val="dk1"/>
                </a:solidFill>
                <a:latin typeface="Arial"/>
                <a:ea typeface="Arial"/>
                <a:cs typeface="Arial"/>
                <a:sym typeface="Arial"/>
              </a:rPr>
              <a:t>không có lý do để chia sẻ?</a:t>
            </a:r>
            <a:endParaRPr sz="2000" b="0" i="0" u="none" strike="noStrike" cap="none" dirty="0">
              <a:solidFill>
                <a:schemeClr val="dk1"/>
              </a:solidFill>
              <a:latin typeface="Arial"/>
              <a:ea typeface="Arial"/>
              <a:cs typeface="Arial"/>
              <a:sym typeface="Arial"/>
            </a:endParaRPr>
          </a:p>
          <a:p>
            <a:pPr marL="101600" marR="0" lvl="0" indent="0" algn="just" rtl="0">
              <a:lnSpc>
                <a:spcPct val="150000"/>
              </a:lnSpc>
              <a:spcBef>
                <a:spcPts val="0"/>
              </a:spcBef>
              <a:spcAft>
                <a:spcPts val="0"/>
              </a:spcAft>
              <a:buNone/>
            </a:pPr>
            <a:r>
              <a:rPr lang="vi-VN" sz="2000" b="0" i="0" u="none" strike="noStrike" cap="none" dirty="0">
                <a:solidFill>
                  <a:schemeClr val="dk1"/>
                </a:solidFill>
                <a:latin typeface="Arial"/>
                <a:ea typeface="Arial"/>
                <a:cs typeface="Arial"/>
                <a:sym typeface="Arial"/>
              </a:rPr>
              <a:t>Vừa đúng, vừa sai:</a:t>
            </a:r>
            <a:endParaRPr sz="2000" b="0" i="0" u="none" strike="noStrike" cap="none" dirty="0">
              <a:solidFill>
                <a:schemeClr val="dk1"/>
              </a:solidFill>
              <a:latin typeface="Arial"/>
              <a:ea typeface="Arial"/>
              <a:cs typeface="Arial"/>
              <a:sym typeface="Arial"/>
            </a:endParaRPr>
          </a:p>
          <a:p>
            <a:pPr marL="387350" marR="0" lvl="0" indent="-285750" algn="just" rtl="0">
              <a:lnSpc>
                <a:spcPct val="150000"/>
              </a:lnSpc>
              <a:spcBef>
                <a:spcPts val="0"/>
              </a:spcBef>
              <a:spcAft>
                <a:spcPts val="0"/>
              </a:spcAft>
              <a:buClr>
                <a:schemeClr val="dk1"/>
              </a:buClr>
              <a:buSzPts val="2000"/>
              <a:buFont typeface="Arial"/>
              <a:buChar char="-"/>
            </a:pPr>
            <a:r>
              <a:rPr lang="vi-VN" sz="1600" b="1" i="0" u="none" strike="noStrike" cap="none" dirty="0">
                <a:solidFill>
                  <a:schemeClr val="dk1"/>
                </a:solidFill>
                <a:latin typeface="Arial"/>
                <a:ea typeface="Arial"/>
                <a:cs typeface="Arial"/>
                <a:sym typeface="Arial"/>
              </a:rPr>
              <a:t>Cạnh tranh: </a:t>
            </a:r>
            <a:r>
              <a:rPr lang="vi-VN" sz="1600" b="0" i="0" u="none" strike="noStrike" cap="none" dirty="0">
                <a:solidFill>
                  <a:schemeClr val="dk1"/>
                </a:solidFill>
                <a:latin typeface="Arial"/>
                <a:ea typeface="Arial"/>
                <a:cs typeface="Arial"/>
                <a:sym typeface="Arial"/>
              </a:rPr>
              <a:t>Nếu một mô hình hiệu quả được chia sẻ rộng rãi, thì các đối thủ cạnh tranh sẽ có thể sử dụng nó để cải thiện hiệu suất giao dịch của họ. Điều này có thể làm giảm lợi nhuận của mô hình gốc (vì bị hiệu ứng đám đông).</a:t>
            </a:r>
            <a:endParaRPr sz="1600" b="0" i="0" u="none" strike="noStrike" cap="none" dirty="0">
              <a:solidFill>
                <a:schemeClr val="dk1"/>
              </a:solidFill>
              <a:latin typeface="Arial"/>
              <a:ea typeface="Arial"/>
              <a:cs typeface="Arial"/>
              <a:sym typeface="Arial"/>
            </a:endParaRPr>
          </a:p>
          <a:p>
            <a:pPr marL="387350" marR="0" lvl="0" indent="-285750" algn="just" rtl="0">
              <a:lnSpc>
                <a:spcPct val="150000"/>
              </a:lnSpc>
              <a:spcBef>
                <a:spcPts val="0"/>
              </a:spcBef>
              <a:spcAft>
                <a:spcPts val="0"/>
              </a:spcAft>
              <a:buClr>
                <a:schemeClr val="dk1"/>
              </a:buClr>
              <a:buSzPts val="2000"/>
              <a:buFont typeface="Arial"/>
              <a:buChar char="-"/>
            </a:pPr>
            <a:r>
              <a:rPr lang="vi-VN" sz="1600" b="1" i="0" u="none" strike="noStrike" cap="none" dirty="0">
                <a:solidFill>
                  <a:schemeClr val="dk1"/>
                </a:solidFill>
                <a:latin typeface="Arial"/>
                <a:ea typeface="Arial"/>
                <a:cs typeface="Arial"/>
                <a:sym typeface="Arial"/>
              </a:rPr>
              <a:t>Bảo vệ tài sản trí tuệ: </a:t>
            </a:r>
            <a:r>
              <a:rPr lang="vi-VN" sz="1600" b="0" i="0" u="none" strike="noStrike" cap="none" dirty="0">
                <a:solidFill>
                  <a:schemeClr val="dk1"/>
                </a:solidFill>
                <a:latin typeface="Arial"/>
                <a:ea typeface="Arial"/>
                <a:cs typeface="Arial"/>
                <a:sym typeface="Arial"/>
              </a:rPr>
              <a:t>Các mô hình hiệu quả thường được coi là tài sản trí tuệ có giá trị. Các công ty và nhà đầu tư thường không muốn chia sẻ các mô hình này với người khác, vì điều này có thể làm giảm giá trị của chúng.</a:t>
            </a:r>
            <a:endParaRPr sz="1600" b="0" i="0" u="none" strike="noStrike" cap="none" dirty="0">
              <a:solidFill>
                <a:schemeClr val="dk1"/>
              </a:solidFill>
              <a:latin typeface="Arial"/>
              <a:ea typeface="Arial"/>
              <a:cs typeface="Arial"/>
              <a:sym typeface="Arial"/>
            </a:endParaRPr>
          </a:p>
          <a:p>
            <a:pPr marL="387350" marR="0" lvl="0" indent="-285750" algn="just" rtl="0">
              <a:lnSpc>
                <a:spcPct val="150000"/>
              </a:lnSpc>
              <a:spcBef>
                <a:spcPts val="0"/>
              </a:spcBef>
              <a:spcAft>
                <a:spcPts val="0"/>
              </a:spcAft>
              <a:buClr>
                <a:schemeClr val="dk1"/>
              </a:buClr>
              <a:buSzPts val="2000"/>
              <a:buFont typeface="Arial"/>
              <a:buChar char="-"/>
            </a:pPr>
            <a:r>
              <a:rPr lang="vi-VN" sz="1600" b="1" i="0" u="none" strike="noStrike" cap="none" dirty="0">
                <a:solidFill>
                  <a:schemeClr val="dk1"/>
                </a:solidFill>
                <a:latin typeface="Arial"/>
                <a:ea typeface="Arial"/>
                <a:cs typeface="Arial"/>
                <a:sym typeface="Arial"/>
              </a:rPr>
              <a:t>Rủi ro: </a:t>
            </a:r>
            <a:r>
              <a:rPr lang="vi-VN" sz="1600" b="0" i="0" u="none" strike="noStrike" cap="none" dirty="0">
                <a:solidFill>
                  <a:schemeClr val="dk1"/>
                </a:solidFill>
                <a:latin typeface="Arial"/>
                <a:ea typeface="Arial"/>
                <a:cs typeface="Arial"/>
                <a:sym typeface="Arial"/>
              </a:rPr>
              <a:t>Chia sẻ một mô hình hiệu quả có thể mang lại rủi ro cho người chia sẻ. Nếu mô hình bị rò rỉ hoặc bị sao chép, thì người chia sẻ có thể mất lợi thế cạnh tranh.</a:t>
            </a:r>
            <a:endParaRPr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g2145372eafe_0_5"/>
          <p:cNvSpPr txBox="1"/>
          <p:nvPr/>
        </p:nvSpPr>
        <p:spPr>
          <a:xfrm>
            <a:off x="304800" y="139783"/>
            <a:ext cx="8839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400" b="0" i="0" u="none" strike="noStrike" cap="none">
                <a:solidFill>
                  <a:schemeClr val="lt1"/>
                </a:solidFill>
                <a:latin typeface="Arial"/>
                <a:ea typeface="Arial"/>
                <a:cs typeface="Arial"/>
                <a:sym typeface="Arial"/>
              </a:rPr>
              <a:t>Quantitative Finance - Lịch sử phát triển</a:t>
            </a:r>
            <a:endParaRPr sz="2400" b="0" i="0" u="none" strike="noStrike" cap="none">
              <a:solidFill>
                <a:schemeClr val="lt1"/>
              </a:solidFill>
              <a:latin typeface="Arial"/>
              <a:ea typeface="Arial"/>
              <a:cs typeface="Arial"/>
              <a:sym typeface="Arial"/>
            </a:endParaRPr>
          </a:p>
        </p:txBody>
      </p:sp>
      <p:sp>
        <p:nvSpPr>
          <p:cNvPr id="134" name="Google Shape;134;g2145372eafe_0_5"/>
          <p:cNvSpPr txBox="1"/>
          <p:nvPr/>
        </p:nvSpPr>
        <p:spPr>
          <a:xfrm>
            <a:off x="504900" y="787031"/>
            <a:ext cx="8134200" cy="5437346"/>
          </a:xfrm>
          <a:prstGeom prst="rect">
            <a:avLst/>
          </a:prstGeom>
          <a:noFill/>
          <a:ln>
            <a:noFill/>
          </a:ln>
        </p:spPr>
        <p:txBody>
          <a:bodyPr spcFirstLastPara="1" wrap="square" lIns="90000" tIns="45700" rIns="91425" bIns="45700" anchor="t" anchorCtr="0">
            <a:spAutoFit/>
          </a:bodyPr>
          <a:lstStyle/>
          <a:p>
            <a:pPr marL="0" marR="0" lvl="0" indent="0" algn="l" rtl="0">
              <a:lnSpc>
                <a:spcPct val="100000"/>
              </a:lnSpc>
              <a:spcBef>
                <a:spcPts val="0"/>
              </a:spcBef>
              <a:spcAft>
                <a:spcPts val="0"/>
              </a:spcAft>
              <a:buNone/>
            </a:pPr>
            <a:r>
              <a:rPr lang="vi-VN" sz="1700" b="1" i="0" u="sng" strike="noStrike" cap="none" dirty="0">
                <a:solidFill>
                  <a:srgbClr val="000000"/>
                </a:solidFill>
                <a:latin typeface="Arial"/>
                <a:ea typeface="Arial"/>
                <a:cs typeface="Arial"/>
                <a:sym typeface="Arial"/>
              </a:rPr>
              <a:t>Giai đoạn đầu (1950-1970)</a:t>
            </a:r>
            <a:endParaRPr dirty="0"/>
          </a:p>
          <a:p>
            <a:pPr marL="719999" marR="0" lvl="0" indent="-719999" algn="just" rtl="0">
              <a:lnSpc>
                <a:spcPct val="100000"/>
              </a:lnSpc>
              <a:spcBef>
                <a:spcPts val="0"/>
              </a:spcBef>
              <a:spcAft>
                <a:spcPts val="0"/>
              </a:spcAft>
              <a:buNone/>
            </a:pPr>
            <a:r>
              <a:rPr lang="vi-VN" sz="1700" b="1" i="0" u="none" strike="noStrike" cap="none" dirty="0">
                <a:solidFill>
                  <a:srgbClr val="4C1130"/>
                </a:solidFill>
                <a:latin typeface="Arial"/>
                <a:ea typeface="Arial"/>
                <a:cs typeface="Arial"/>
                <a:sym typeface="Arial"/>
              </a:rPr>
              <a:t>1952</a:t>
            </a:r>
            <a:r>
              <a:rPr lang="vi-VN" sz="1700" b="0" i="0" u="none" strike="noStrike" cap="none" dirty="0">
                <a:solidFill>
                  <a:schemeClr val="dk1"/>
                </a:solidFill>
                <a:latin typeface="Arial"/>
                <a:ea typeface="Arial"/>
                <a:cs typeface="Arial"/>
                <a:sym typeface="Arial"/>
              </a:rPr>
              <a:t>: Harry Markowitz phát triển lý thuyết đầu tư tối ưu: Xây dựng doanh mục đầu tư hiệu quả =&gt; </a:t>
            </a:r>
            <a:r>
              <a:rPr lang="vi-VN" sz="1700" b="1" i="0" u="none" strike="noStrike" cap="none" dirty="0">
                <a:solidFill>
                  <a:schemeClr val="dk1"/>
                </a:solidFill>
                <a:latin typeface="Arial"/>
                <a:ea typeface="Arial"/>
                <a:cs typeface="Arial"/>
                <a:sym typeface="Arial"/>
              </a:rPr>
              <a:t>Định giá tài sản (</a:t>
            </a:r>
            <a:r>
              <a:rPr lang="vi-VN" sz="1700" b="1" i="0" u="none" strike="noStrike" cap="none" dirty="0">
                <a:solidFill>
                  <a:srgbClr val="000000"/>
                </a:solidFill>
                <a:latin typeface="Arial"/>
                <a:ea typeface="Arial"/>
                <a:cs typeface="Arial"/>
                <a:sym typeface="Arial"/>
              </a:rPr>
              <a:t>CAPM)</a:t>
            </a:r>
            <a:endParaRPr sz="1700" b="1" i="0" u="none" strike="noStrike" cap="none" dirty="0">
              <a:solidFill>
                <a:schemeClr val="dk1"/>
              </a:solidFill>
              <a:latin typeface="Arial"/>
              <a:ea typeface="Arial"/>
              <a:cs typeface="Arial"/>
              <a:sym typeface="Arial"/>
            </a:endParaRPr>
          </a:p>
          <a:p>
            <a:pPr marL="719999" marR="0" lvl="0" indent="-719999" algn="just" rtl="0">
              <a:lnSpc>
                <a:spcPct val="100000"/>
              </a:lnSpc>
              <a:spcBef>
                <a:spcPts val="1600"/>
              </a:spcBef>
              <a:spcAft>
                <a:spcPts val="0"/>
              </a:spcAft>
              <a:buClr>
                <a:schemeClr val="dk1"/>
              </a:buClr>
              <a:buSzPts val="1500"/>
              <a:buFont typeface="Arial"/>
              <a:buNone/>
            </a:pPr>
            <a:r>
              <a:rPr lang="vi-VN" sz="1700" b="1" i="0" u="none" strike="noStrike" cap="none" dirty="0">
                <a:solidFill>
                  <a:srgbClr val="4C1130"/>
                </a:solidFill>
                <a:latin typeface="Arial"/>
                <a:ea typeface="Arial"/>
                <a:cs typeface="Arial"/>
                <a:sym typeface="Arial"/>
              </a:rPr>
              <a:t>1969</a:t>
            </a:r>
            <a:r>
              <a:rPr lang="vi-VN" sz="1700" b="0" i="0" u="none" strike="noStrike" cap="none" dirty="0">
                <a:solidFill>
                  <a:schemeClr val="dk1"/>
                </a:solidFill>
                <a:latin typeface="Arial"/>
                <a:ea typeface="Arial"/>
                <a:cs typeface="Arial"/>
                <a:sym typeface="Arial"/>
              </a:rPr>
              <a:t>: Edward Thorp thành lập quỹ đầu tư Newport Partners, trading dựa trên phương pháp Statistical Arbitrage (chênh lệch giá)/ Pair Trading</a:t>
            </a:r>
            <a:endParaRPr sz="1700" b="0" i="0" u="none" strike="noStrike" cap="none" dirty="0">
              <a:solidFill>
                <a:schemeClr val="dk1"/>
              </a:solidFill>
              <a:latin typeface="Arial"/>
              <a:ea typeface="Arial"/>
              <a:cs typeface="Arial"/>
              <a:sym typeface="Arial"/>
            </a:endParaRPr>
          </a:p>
          <a:p>
            <a:pPr marL="719999" marR="0" lvl="0" indent="-719999" algn="l" rtl="0">
              <a:lnSpc>
                <a:spcPct val="100000"/>
              </a:lnSpc>
              <a:spcBef>
                <a:spcPts val="0"/>
              </a:spcBef>
              <a:spcAft>
                <a:spcPts val="0"/>
              </a:spcAft>
              <a:buClr>
                <a:srgbClr val="000000"/>
              </a:buClr>
              <a:buSzPts val="1500"/>
              <a:buFont typeface="Arial"/>
              <a:buNone/>
            </a:pPr>
            <a:r>
              <a:rPr lang="vi-VN" sz="1700" b="0" i="0" u="none" strike="noStrike" cap="none" dirty="0">
                <a:solidFill>
                  <a:srgbClr val="000000"/>
                </a:solidFill>
                <a:latin typeface="Arial"/>
                <a:ea typeface="Arial"/>
                <a:cs typeface="Arial"/>
                <a:sym typeface="Arial"/>
              </a:rPr>
              <a:t>	</a:t>
            </a:r>
            <a:r>
              <a:rPr lang="vi-VN" sz="1700" b="1" i="0" u="none" strike="noStrike" cap="none" dirty="0">
                <a:solidFill>
                  <a:srgbClr val="000000"/>
                </a:solidFill>
                <a:sym typeface="Arial"/>
              </a:rPr>
              <a:t>(Đánh bạc có kiến thức là đầu tư.)</a:t>
            </a:r>
            <a:endParaRPr b="1" dirty="0"/>
          </a:p>
          <a:p>
            <a:pPr marL="719999" marR="0" lvl="0" indent="-719999" algn="l" rtl="0">
              <a:lnSpc>
                <a:spcPct val="100000"/>
              </a:lnSpc>
              <a:spcBef>
                <a:spcPts val="0"/>
              </a:spcBef>
              <a:spcAft>
                <a:spcPts val="0"/>
              </a:spcAft>
              <a:buClr>
                <a:srgbClr val="000000"/>
              </a:buClr>
              <a:buSzPts val="1500"/>
              <a:buFont typeface="Arial"/>
              <a:buNone/>
            </a:pPr>
            <a:endParaRPr sz="17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vi-VN" sz="1700" b="1" i="0" u="sng" strike="noStrike" cap="none" dirty="0">
                <a:solidFill>
                  <a:srgbClr val="000000"/>
                </a:solidFill>
                <a:latin typeface="Arial"/>
                <a:ea typeface="Arial"/>
                <a:cs typeface="Arial"/>
                <a:sym typeface="Arial"/>
              </a:rPr>
              <a:t>Giai đoạn phát triển (1970-2000)</a:t>
            </a:r>
            <a:endParaRPr dirty="0"/>
          </a:p>
          <a:p>
            <a:pPr marL="719999" marR="0" lvl="0" indent="-719999" algn="just" rtl="0">
              <a:lnSpc>
                <a:spcPct val="100000"/>
              </a:lnSpc>
              <a:spcBef>
                <a:spcPts val="0"/>
              </a:spcBef>
              <a:spcAft>
                <a:spcPts val="0"/>
              </a:spcAft>
              <a:buNone/>
            </a:pPr>
            <a:r>
              <a:rPr lang="vi-VN" sz="1700" b="0" i="0" u="none" strike="noStrike" cap="none" dirty="0">
                <a:solidFill>
                  <a:srgbClr val="000000"/>
                </a:solidFill>
                <a:latin typeface="Arial"/>
                <a:ea typeface="Arial"/>
                <a:cs typeface="Arial"/>
                <a:sym typeface="Arial"/>
              </a:rPr>
              <a:t>1978: Jim Simon thành lập quỹ Medallion</a:t>
            </a:r>
            <a:r>
              <a:rPr lang="vi-VN" sz="1700" b="0" i="0" u="none" strike="noStrike" cap="none" dirty="0">
                <a:solidFill>
                  <a:schemeClr val="dk1"/>
                </a:solidFill>
                <a:latin typeface="Arial"/>
                <a:ea typeface="Arial"/>
                <a:cs typeface="Arial"/>
                <a:sym typeface="Arial"/>
              </a:rPr>
              <a:t>, quỹ quant nổi tiếng nhất. Từ năm 2001 đến nay, năm lợi nhuận thấp nhất của quỹ là </a:t>
            </a:r>
            <a:r>
              <a:rPr lang="vi-VN" sz="1700" b="1" i="0" u="none" strike="noStrike" cap="none" dirty="0">
                <a:solidFill>
                  <a:schemeClr val="dk1"/>
                </a:solidFill>
                <a:latin typeface="Arial"/>
                <a:ea typeface="Arial"/>
                <a:cs typeface="Arial"/>
                <a:sym typeface="Arial"/>
              </a:rPr>
              <a:t>21%</a:t>
            </a:r>
            <a:r>
              <a:rPr lang="vi-VN" sz="1700" b="0" i="0" u="none" strike="noStrike" cap="none" dirty="0">
                <a:solidFill>
                  <a:schemeClr val="dk1"/>
                </a:solidFill>
                <a:latin typeface="Arial"/>
                <a:ea typeface="Arial"/>
                <a:cs typeface="Arial"/>
                <a:sym typeface="Arial"/>
              </a:rPr>
              <a:t> =&gt; </a:t>
            </a:r>
            <a:r>
              <a:rPr lang="vi-VN" sz="1700" b="1" i="0" u="none" strike="noStrike" cap="none" dirty="0">
                <a:solidFill>
                  <a:schemeClr val="dk1"/>
                </a:solidFill>
                <a:latin typeface="Arial"/>
                <a:ea typeface="Arial"/>
                <a:cs typeface="Arial"/>
                <a:sym typeface="Arial"/>
              </a:rPr>
              <a:t>Dự đoán giá</a:t>
            </a:r>
            <a:endParaRPr sz="1700" b="1" i="0" u="none" strike="noStrike" cap="none" dirty="0">
              <a:solidFill>
                <a:schemeClr val="dk1"/>
              </a:solidFill>
              <a:latin typeface="Arial"/>
              <a:ea typeface="Arial"/>
              <a:cs typeface="Arial"/>
              <a:sym typeface="Arial"/>
            </a:endParaRPr>
          </a:p>
          <a:p>
            <a:pPr marL="719999" marR="0" lvl="0" indent="-719999" algn="l" rtl="0">
              <a:lnSpc>
                <a:spcPct val="100000"/>
              </a:lnSpc>
              <a:spcBef>
                <a:spcPts val="0"/>
              </a:spcBef>
              <a:spcAft>
                <a:spcPts val="0"/>
              </a:spcAft>
              <a:buNone/>
            </a:pPr>
            <a:endParaRPr sz="1700" b="0" i="0" u="none" strike="noStrike" cap="none" dirty="0">
              <a:solidFill>
                <a:schemeClr val="dk1"/>
              </a:solidFill>
              <a:latin typeface="Arial"/>
              <a:ea typeface="Arial"/>
              <a:cs typeface="Arial"/>
              <a:sym typeface="Arial"/>
            </a:endParaRPr>
          </a:p>
          <a:p>
            <a:pPr marL="719999" marR="0" lvl="0" indent="-719999" algn="just" rtl="0">
              <a:lnSpc>
                <a:spcPct val="100000"/>
              </a:lnSpc>
              <a:spcBef>
                <a:spcPts val="0"/>
              </a:spcBef>
              <a:spcAft>
                <a:spcPts val="0"/>
              </a:spcAft>
              <a:buClr>
                <a:srgbClr val="000000"/>
              </a:buClr>
              <a:buSzPts val="1500"/>
              <a:buFont typeface="Arial"/>
              <a:buNone/>
            </a:pPr>
            <a:r>
              <a:rPr lang="vi-VN" sz="1700" b="1" i="0" u="sng" strike="noStrike" cap="none" dirty="0">
                <a:solidFill>
                  <a:srgbClr val="000000"/>
                </a:solidFill>
                <a:latin typeface="Arial"/>
                <a:ea typeface="Arial"/>
                <a:cs typeface="Arial"/>
                <a:sym typeface="Arial"/>
              </a:rPr>
              <a:t>Giai đoạn hiện đại (2000-nay)</a:t>
            </a:r>
            <a:endParaRPr dirty="0"/>
          </a:p>
          <a:p>
            <a:pPr marL="719999" marR="0" lvl="0" indent="-719999" algn="just" rtl="0">
              <a:lnSpc>
                <a:spcPct val="100000"/>
              </a:lnSpc>
              <a:spcBef>
                <a:spcPts val="0"/>
              </a:spcBef>
              <a:spcAft>
                <a:spcPts val="0"/>
              </a:spcAft>
              <a:buClr>
                <a:srgbClr val="000000"/>
              </a:buClr>
              <a:buSzPts val="1500"/>
              <a:buFont typeface="Arial"/>
              <a:buNone/>
            </a:pPr>
            <a:r>
              <a:rPr lang="vi-VN" sz="1700" b="0" i="0" u="none" strike="noStrike" cap="none" dirty="0">
                <a:solidFill>
                  <a:srgbClr val="000000"/>
                </a:solidFill>
                <a:latin typeface="Arial"/>
                <a:ea typeface="Arial"/>
                <a:cs typeface="Arial"/>
                <a:sym typeface="Arial"/>
              </a:rPr>
              <a:t>2014</a:t>
            </a:r>
            <a:r>
              <a:rPr lang="vi-VN" sz="1700" b="0" i="0" u="none" strike="noStrike" cap="none" dirty="0">
                <a:solidFill>
                  <a:schemeClr val="dk1"/>
                </a:solidFill>
                <a:latin typeface="Arial"/>
                <a:ea typeface="Arial"/>
                <a:cs typeface="Arial"/>
                <a:sym typeface="Arial"/>
              </a:rPr>
              <a:t>: Quỹ quant Virtu Financial Singapore công bố </a:t>
            </a:r>
            <a:r>
              <a:rPr lang="vi-VN" sz="1700" b="1" i="0" u="none" strike="noStrike" cap="none" dirty="0">
                <a:solidFill>
                  <a:schemeClr val="dk1"/>
                </a:solidFill>
                <a:latin typeface="Arial"/>
                <a:ea typeface="Arial"/>
                <a:cs typeface="Arial"/>
                <a:sym typeface="Arial"/>
              </a:rPr>
              <a:t>1277 ngày lãi </a:t>
            </a:r>
            <a:r>
              <a:rPr lang="vi-VN" sz="1700" b="0" i="0" u="none" strike="noStrike" cap="none" dirty="0">
                <a:solidFill>
                  <a:schemeClr val="dk1"/>
                </a:solidFill>
                <a:latin typeface="Arial"/>
                <a:ea typeface="Arial"/>
                <a:cs typeface="Arial"/>
                <a:sym typeface="Arial"/>
              </a:rPr>
              <a:t>trên 1278 ngày trade =&gt; </a:t>
            </a:r>
            <a:r>
              <a:rPr lang="vi-VN" sz="1700" b="1" i="0" u="none" strike="noStrike" cap="none" dirty="0">
                <a:solidFill>
                  <a:schemeClr val="dk1"/>
                </a:solidFill>
                <a:latin typeface="Arial"/>
                <a:ea typeface="Arial"/>
                <a:cs typeface="Arial"/>
                <a:sym typeface="Arial"/>
              </a:rPr>
              <a:t>Dựa vào dữ liệu lớn và trí tuệ nhân tạo</a:t>
            </a:r>
            <a:endParaRPr sz="1700" b="1" i="0" u="none" strike="noStrike" cap="none" dirty="0">
              <a:solidFill>
                <a:schemeClr val="dk1"/>
              </a:solidFill>
              <a:latin typeface="Arial"/>
              <a:ea typeface="Arial"/>
              <a:cs typeface="Arial"/>
              <a:sym typeface="Arial"/>
            </a:endParaRPr>
          </a:p>
          <a:p>
            <a:pPr marL="719999" marR="0" lvl="0" indent="-719999" algn="just" rtl="0">
              <a:lnSpc>
                <a:spcPct val="100000"/>
              </a:lnSpc>
              <a:spcBef>
                <a:spcPts val="0"/>
              </a:spcBef>
              <a:spcAft>
                <a:spcPts val="0"/>
              </a:spcAft>
              <a:buClr>
                <a:srgbClr val="000000"/>
              </a:buClr>
              <a:buSzPts val="1500"/>
              <a:buFont typeface="Arial"/>
              <a:buNone/>
            </a:pPr>
            <a:endParaRPr sz="18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None/>
            </a:pPr>
            <a:r>
              <a:rPr lang="vi-VN" sz="1200" b="0" i="0" u="none" strike="noStrike" cap="none" dirty="0">
                <a:solidFill>
                  <a:srgbClr val="000000"/>
                </a:solidFill>
                <a:latin typeface="Arial"/>
                <a:ea typeface="Arial"/>
                <a:cs typeface="Arial"/>
                <a:sym typeface="Arial"/>
              </a:rPr>
              <a:t>Giai đoạn đầu (1950-1970): Giai đoạn này đánh dấu sự ra đời của tài chính định lượng với sự phát triển </a:t>
            </a:r>
            <a:r>
              <a:rPr lang="vi-VN" sz="1200" b="1" i="0" u="none" strike="noStrike" cap="none" dirty="0">
                <a:solidFill>
                  <a:srgbClr val="000000"/>
                </a:solidFill>
                <a:sym typeface="Arial"/>
              </a:rPr>
              <a:t>của lý thuyết đầu tư tối ưu.</a:t>
            </a:r>
            <a:endParaRPr b="1" dirty="0"/>
          </a:p>
          <a:p>
            <a:pPr marL="0" marR="0" lvl="0" indent="0" algn="just" rtl="0">
              <a:lnSpc>
                <a:spcPct val="100000"/>
              </a:lnSpc>
              <a:spcBef>
                <a:spcPts val="0"/>
              </a:spcBef>
              <a:spcAft>
                <a:spcPts val="0"/>
              </a:spcAft>
              <a:buNone/>
            </a:pPr>
            <a:r>
              <a:rPr lang="vi-VN" sz="1200" b="0" i="0" u="none" strike="noStrike" cap="none" dirty="0">
                <a:solidFill>
                  <a:srgbClr val="000000"/>
                </a:solidFill>
                <a:latin typeface="Arial"/>
                <a:ea typeface="Arial"/>
                <a:cs typeface="Arial"/>
                <a:sym typeface="Arial"/>
              </a:rPr>
              <a:t>Giai đoạn phát triển (1970-2000): Giai đoạn này đánh dấu sự phát triển của </a:t>
            </a:r>
            <a:r>
              <a:rPr lang="vi-VN" sz="1200" b="1" i="0" u="none" strike="noStrike" cap="none" dirty="0">
                <a:solidFill>
                  <a:srgbClr val="000000"/>
                </a:solidFill>
                <a:sym typeface="Arial"/>
              </a:rPr>
              <a:t>các mô hình dự đoán thị trường.</a:t>
            </a:r>
            <a:endParaRPr b="1" dirty="0"/>
          </a:p>
          <a:p>
            <a:pPr marL="0" marR="0" lvl="0" indent="0" algn="just" rtl="0">
              <a:lnSpc>
                <a:spcPct val="100000"/>
              </a:lnSpc>
              <a:spcBef>
                <a:spcPts val="0"/>
              </a:spcBef>
              <a:spcAft>
                <a:spcPts val="0"/>
              </a:spcAft>
              <a:buNone/>
            </a:pPr>
            <a:r>
              <a:rPr lang="vi-VN" sz="1200" b="0" i="0" u="none" strike="noStrike" cap="none" dirty="0">
                <a:solidFill>
                  <a:srgbClr val="000000"/>
                </a:solidFill>
                <a:latin typeface="Arial"/>
                <a:ea typeface="Arial"/>
                <a:cs typeface="Arial"/>
                <a:sym typeface="Arial"/>
              </a:rPr>
              <a:t>Giai đoạn hiện đại (2000-nay): Giai đoạn này đánh dấu sự phát triển của các </a:t>
            </a:r>
            <a:r>
              <a:rPr lang="vi-VN" sz="1200" b="1" i="0" u="none" strike="noStrike" cap="none" dirty="0">
                <a:solidFill>
                  <a:srgbClr val="000000"/>
                </a:solidFill>
                <a:latin typeface="Arial"/>
                <a:ea typeface="Arial"/>
                <a:cs typeface="Arial"/>
                <a:sym typeface="Arial"/>
              </a:rPr>
              <a:t>mô hình quản lý rủi ro </a:t>
            </a:r>
            <a:r>
              <a:rPr lang="vi-VN" sz="1200" b="0" i="0" u="none" strike="noStrike" cap="none" dirty="0">
                <a:solidFill>
                  <a:srgbClr val="000000"/>
                </a:solidFill>
                <a:latin typeface="Arial"/>
                <a:ea typeface="Arial"/>
                <a:cs typeface="Arial"/>
                <a:sym typeface="Arial"/>
              </a:rPr>
              <a:t>dựa trên </a:t>
            </a:r>
            <a:r>
              <a:rPr lang="vi-VN" sz="1200" b="1" i="0" u="none" strike="noStrike" cap="none" dirty="0">
                <a:solidFill>
                  <a:srgbClr val="000000"/>
                </a:solidFill>
                <a:sym typeface="Arial"/>
              </a:rPr>
              <a:t>dữ liệu lớn và trí tuệ nhân tạo.</a:t>
            </a:r>
            <a:endParaRPr b="1" dirty="0"/>
          </a:p>
          <a:p>
            <a:pPr marL="719999" marR="0" lvl="0" indent="-719999" algn="just" rtl="0">
              <a:lnSpc>
                <a:spcPct val="100000"/>
              </a:lnSpc>
              <a:spcBef>
                <a:spcPts val="0"/>
              </a:spcBef>
              <a:spcAft>
                <a:spcPts val="0"/>
              </a:spcAft>
              <a:buClr>
                <a:srgbClr val="000000"/>
              </a:buClr>
              <a:buSzPts val="1500"/>
              <a:buFont typeface="Arial"/>
              <a:buNone/>
            </a:pP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g22c7b9d02da_0_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Quant Finance - Lịch sử phát triển</a:t>
            </a:r>
            <a:endParaRPr sz="2400" b="0" i="0" u="none" strike="noStrike" cap="none">
              <a:solidFill>
                <a:schemeClr val="lt1"/>
              </a:solidFill>
              <a:latin typeface="Arial"/>
              <a:ea typeface="Arial"/>
              <a:cs typeface="Arial"/>
              <a:sym typeface="Arial"/>
            </a:endParaRPr>
          </a:p>
        </p:txBody>
      </p:sp>
      <p:pic>
        <p:nvPicPr>
          <p:cNvPr id="140" name="Google Shape;140;g22c7b9d02da_0_4"/>
          <p:cNvPicPr preferRelativeResize="0"/>
          <p:nvPr/>
        </p:nvPicPr>
        <p:blipFill rotWithShape="1">
          <a:blip r:embed="rId4">
            <a:alphaModFix/>
          </a:blip>
          <a:srcRect/>
          <a:stretch/>
        </p:blipFill>
        <p:spPr>
          <a:xfrm>
            <a:off x="4405745" y="845000"/>
            <a:ext cx="4636655" cy="3015799"/>
          </a:xfrm>
          <a:prstGeom prst="rect">
            <a:avLst/>
          </a:prstGeom>
          <a:noFill/>
          <a:ln>
            <a:noFill/>
          </a:ln>
        </p:spPr>
      </p:pic>
      <p:sp>
        <p:nvSpPr>
          <p:cNvPr id="2" name="Rectangle 1"/>
          <p:cNvSpPr/>
          <p:nvPr/>
        </p:nvSpPr>
        <p:spPr>
          <a:xfrm>
            <a:off x="304800" y="835765"/>
            <a:ext cx="4100945" cy="1815882"/>
          </a:xfrm>
          <a:prstGeom prst="rect">
            <a:avLst/>
          </a:prstGeom>
        </p:spPr>
        <p:txBody>
          <a:bodyPr wrap="square">
            <a:spAutoFit/>
          </a:bodyPr>
          <a:lstStyle/>
          <a:p>
            <a:pPr algn="just">
              <a:buFont typeface="Arial" panose="020B0604020202020204" pitchFamily="34" charset="0"/>
              <a:buChar char="•"/>
            </a:pPr>
            <a:r>
              <a:rPr lang="en-US" dirty="0" smtClean="0">
                <a:solidFill>
                  <a:schemeClr val="tx1"/>
                </a:solidFill>
                <a:latin typeface="+mn-lt"/>
              </a:rPr>
              <a:t> </a:t>
            </a:r>
            <a:r>
              <a:rPr lang="vi-VN" dirty="0" smtClean="0">
                <a:solidFill>
                  <a:schemeClr val="tx1"/>
                </a:solidFill>
                <a:latin typeface="+mn-lt"/>
              </a:rPr>
              <a:t>Nhận </a:t>
            </a:r>
            <a:r>
              <a:rPr lang="vi-VN" dirty="0">
                <a:solidFill>
                  <a:schemeClr val="tx1"/>
                </a:solidFill>
                <a:latin typeface="+mn-lt"/>
              </a:rPr>
              <a:t>giải </a:t>
            </a:r>
            <a:r>
              <a:rPr lang="vi-VN" b="1" dirty="0">
                <a:solidFill>
                  <a:schemeClr val="tx1"/>
                </a:solidFill>
                <a:latin typeface="+mn-lt"/>
              </a:rPr>
              <a:t>Nobel Kinh tế </a:t>
            </a:r>
            <a:r>
              <a:rPr lang="vi-VN" dirty="0">
                <a:solidFill>
                  <a:schemeClr val="tx1"/>
                </a:solidFill>
                <a:latin typeface="+mn-lt"/>
              </a:rPr>
              <a:t>năm 1990 vì đã phát triển lý thuyết danh mục đầu tư hiện đại</a:t>
            </a:r>
            <a:r>
              <a:rPr lang="vi-VN" dirty="0" smtClean="0">
                <a:solidFill>
                  <a:schemeClr val="tx1"/>
                </a:solidFill>
                <a:latin typeface="+mn-lt"/>
              </a:rPr>
              <a:t>.</a:t>
            </a:r>
            <a:r>
              <a:rPr lang="en-US" dirty="0" smtClean="0">
                <a:solidFill>
                  <a:schemeClr val="tx1"/>
                </a:solidFill>
                <a:latin typeface="+mn-lt"/>
              </a:rPr>
              <a:t> (</a:t>
            </a:r>
            <a:r>
              <a:rPr lang="en-US" b="1" dirty="0">
                <a:solidFill>
                  <a:schemeClr val="tx1"/>
                </a:solidFill>
              </a:rPr>
              <a:t>Modern Portfolio Theory </a:t>
            </a:r>
            <a:r>
              <a:rPr lang="en-US" b="1" dirty="0" smtClean="0">
                <a:solidFill>
                  <a:schemeClr val="tx1"/>
                </a:solidFill>
              </a:rPr>
              <a:t>– MPT</a:t>
            </a:r>
            <a:r>
              <a:rPr lang="en-US" dirty="0" smtClean="0">
                <a:solidFill>
                  <a:schemeClr val="tx1"/>
                </a:solidFill>
              </a:rPr>
              <a:t>)</a:t>
            </a:r>
            <a:endParaRPr lang="en-US" dirty="0" smtClean="0">
              <a:solidFill>
                <a:schemeClr val="tx1"/>
              </a:solidFill>
              <a:latin typeface="+mn-lt"/>
            </a:endParaRPr>
          </a:p>
          <a:p>
            <a:pPr algn="just">
              <a:buFont typeface="Arial" panose="020B0604020202020204" pitchFamily="34" charset="0"/>
              <a:buChar char="•"/>
            </a:pPr>
            <a:r>
              <a:rPr lang="en-US" dirty="0" smtClean="0">
                <a:solidFill>
                  <a:schemeClr val="tx1"/>
                </a:solidFill>
                <a:latin typeface="+mn-lt"/>
              </a:rPr>
              <a:t> </a:t>
            </a:r>
            <a:r>
              <a:rPr lang="vi-VN" dirty="0" smtClean="0">
                <a:solidFill>
                  <a:schemeClr val="tx1"/>
                </a:solidFill>
                <a:latin typeface="+mn-lt"/>
              </a:rPr>
              <a:t>Công </a:t>
            </a:r>
            <a:r>
              <a:rPr lang="vi-VN" dirty="0">
                <a:solidFill>
                  <a:schemeClr val="tx1"/>
                </a:solidFill>
                <a:latin typeface="+mn-lt"/>
              </a:rPr>
              <a:t>trình của ông đã làm phổ biến các khái niệm như </a:t>
            </a:r>
            <a:r>
              <a:rPr lang="vi-VN" b="1" dirty="0">
                <a:solidFill>
                  <a:schemeClr val="tx1"/>
                </a:solidFill>
                <a:latin typeface="+mn-lt"/>
              </a:rPr>
              <a:t>đa dạng hóa </a:t>
            </a:r>
            <a:r>
              <a:rPr lang="vi-VN" dirty="0">
                <a:solidFill>
                  <a:schemeClr val="tx1"/>
                </a:solidFill>
                <a:latin typeface="+mn-lt"/>
              </a:rPr>
              <a:t>và </a:t>
            </a:r>
            <a:r>
              <a:rPr lang="vi-VN" b="1" dirty="0">
                <a:solidFill>
                  <a:schemeClr val="tx1"/>
                </a:solidFill>
                <a:latin typeface="+mn-lt"/>
              </a:rPr>
              <a:t>tổng hợp rủi ro và lợi nhuận,</a:t>
            </a:r>
            <a:r>
              <a:rPr lang="vi-VN" dirty="0">
                <a:solidFill>
                  <a:schemeClr val="tx1"/>
                </a:solidFill>
                <a:latin typeface="+mn-lt"/>
              </a:rPr>
              <a:t> chuyển sự chú ý từ </a:t>
            </a:r>
            <a:r>
              <a:rPr lang="vi-VN" b="1" dirty="0">
                <a:solidFill>
                  <a:schemeClr val="tx1"/>
                </a:solidFill>
                <a:latin typeface="+mn-lt"/>
              </a:rPr>
              <a:t>hiệu suất của từng cổ phiếu</a:t>
            </a:r>
            <a:r>
              <a:rPr lang="vi-VN" dirty="0">
                <a:solidFill>
                  <a:schemeClr val="tx1"/>
                </a:solidFill>
                <a:latin typeface="+mn-lt"/>
              </a:rPr>
              <a:t> cụ thể sang </a:t>
            </a:r>
            <a:r>
              <a:rPr lang="vi-VN" b="1" dirty="0">
                <a:solidFill>
                  <a:schemeClr val="tx1"/>
                </a:solidFill>
                <a:latin typeface="+mn-lt"/>
              </a:rPr>
              <a:t>hiệu suất của toàn bộ danh mục đầu tư.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g22c7b9d02da_0_22"/>
          <p:cNvSpPr txBox="1"/>
          <p:nvPr/>
        </p:nvSpPr>
        <p:spPr>
          <a:xfrm>
            <a:off x="304799" y="139783"/>
            <a:ext cx="850669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Quantitative Finance - Lịch sử phát triển</a:t>
            </a:r>
            <a:endParaRPr sz="2400" b="0" i="0" u="none" strike="noStrike" cap="none">
              <a:solidFill>
                <a:schemeClr val="lt1"/>
              </a:solidFill>
              <a:latin typeface="Arial"/>
              <a:ea typeface="Arial"/>
              <a:cs typeface="Arial"/>
              <a:sym typeface="Arial"/>
            </a:endParaRPr>
          </a:p>
        </p:txBody>
      </p:sp>
      <p:sp>
        <p:nvSpPr>
          <p:cNvPr id="146" name="Google Shape;146;g22c7b9d02da_0_22"/>
          <p:cNvSpPr txBox="1"/>
          <p:nvPr/>
        </p:nvSpPr>
        <p:spPr>
          <a:xfrm>
            <a:off x="452584" y="788358"/>
            <a:ext cx="8256539" cy="45642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vi-VN" sz="1700" b="0" i="0" u="none" strike="noStrike" cap="none" dirty="0">
                <a:solidFill>
                  <a:srgbClr val="374151"/>
                </a:solidFill>
                <a:latin typeface="Arial"/>
                <a:ea typeface="Arial"/>
                <a:cs typeface="Arial"/>
                <a:sym typeface="Arial"/>
              </a:rPr>
              <a:t>Công thức Optimal Investor Harry (phát triển </a:t>
            </a:r>
            <a:r>
              <a:rPr lang="vi-VN" sz="1700" b="0" i="0" u="none" strike="noStrike" cap="none" dirty="0" smtClean="0">
                <a:solidFill>
                  <a:srgbClr val="374151"/>
                </a:solidFill>
                <a:latin typeface="Arial"/>
                <a:ea typeface="Arial"/>
                <a:cs typeface="Arial"/>
                <a:sym typeface="Arial"/>
              </a:rPr>
              <a:t>1952</a:t>
            </a:r>
            <a:r>
              <a:rPr lang="en-US" sz="1700" b="0" i="0" u="none" strike="noStrike" cap="none" dirty="0" smtClean="0">
                <a:solidFill>
                  <a:srgbClr val="374151"/>
                </a:solidFill>
                <a:latin typeface="Arial"/>
                <a:ea typeface="Arial"/>
                <a:cs typeface="Arial"/>
                <a:sym typeface="Arial"/>
              </a:rPr>
              <a:t>, </a:t>
            </a:r>
            <a:r>
              <a:rPr lang="en-US" sz="1700" b="0" i="0" u="none" strike="noStrike" cap="none" dirty="0" err="1" smtClean="0">
                <a:solidFill>
                  <a:srgbClr val="374151"/>
                </a:solidFill>
                <a:latin typeface="Arial"/>
                <a:ea typeface="Arial"/>
                <a:cs typeface="Arial"/>
                <a:sym typeface="Arial"/>
              </a:rPr>
              <a:t>một</a:t>
            </a:r>
            <a:r>
              <a:rPr lang="en-US" sz="1700" b="0" i="0" u="none" strike="noStrike" cap="none" dirty="0" smtClean="0">
                <a:solidFill>
                  <a:srgbClr val="374151"/>
                </a:solidFill>
                <a:latin typeface="Arial"/>
                <a:ea typeface="Arial"/>
                <a:cs typeface="Arial"/>
                <a:sym typeface="Arial"/>
              </a:rPr>
              <a:t> </a:t>
            </a:r>
            <a:r>
              <a:rPr lang="en-US" sz="1700" b="0" i="0" u="none" strike="noStrike" cap="none" dirty="0" err="1" smtClean="0">
                <a:solidFill>
                  <a:srgbClr val="374151"/>
                </a:solidFill>
                <a:latin typeface="Arial"/>
                <a:ea typeface="Arial"/>
                <a:cs typeface="Arial"/>
                <a:sym typeface="Arial"/>
              </a:rPr>
              <a:t>phần</a:t>
            </a:r>
            <a:r>
              <a:rPr lang="en-US" sz="1700" b="0" i="0" u="none" strike="noStrike" cap="none" dirty="0" smtClean="0">
                <a:solidFill>
                  <a:srgbClr val="374151"/>
                </a:solidFill>
                <a:latin typeface="Arial"/>
                <a:ea typeface="Arial"/>
                <a:cs typeface="Arial"/>
                <a:sym typeface="Arial"/>
              </a:rPr>
              <a:t> </a:t>
            </a:r>
            <a:r>
              <a:rPr lang="en-US" sz="1700" b="0" i="0" u="none" strike="noStrike" cap="none" dirty="0" err="1" smtClean="0">
                <a:solidFill>
                  <a:srgbClr val="374151"/>
                </a:solidFill>
                <a:latin typeface="Arial"/>
                <a:ea typeface="Arial"/>
                <a:cs typeface="Arial"/>
                <a:sym typeface="Arial"/>
              </a:rPr>
              <a:t>của</a:t>
            </a:r>
            <a:r>
              <a:rPr lang="en-US" sz="1700" b="0" i="0" u="none" strike="noStrike" cap="none" dirty="0" smtClean="0">
                <a:solidFill>
                  <a:srgbClr val="374151"/>
                </a:solidFill>
                <a:latin typeface="Arial"/>
                <a:ea typeface="Arial"/>
                <a:cs typeface="Arial"/>
                <a:sym typeface="Arial"/>
              </a:rPr>
              <a:t> MPT ở </a:t>
            </a:r>
            <a:r>
              <a:rPr lang="en-US" sz="1700" b="0" i="0" u="none" strike="noStrike" cap="none" dirty="0" err="1" smtClean="0">
                <a:solidFill>
                  <a:srgbClr val="374151"/>
                </a:solidFill>
                <a:latin typeface="Arial"/>
                <a:ea typeface="Arial"/>
                <a:cs typeface="Arial"/>
                <a:sym typeface="Arial"/>
              </a:rPr>
              <a:t>trên</a:t>
            </a:r>
            <a:r>
              <a:rPr lang="vi-VN" sz="1700" b="0" i="0" u="none" strike="noStrike" cap="none" dirty="0" smtClean="0">
                <a:solidFill>
                  <a:srgbClr val="374151"/>
                </a:solidFill>
                <a:latin typeface="Arial"/>
                <a:ea typeface="Arial"/>
                <a:cs typeface="Arial"/>
                <a:sym typeface="Arial"/>
              </a:rPr>
              <a:t>) </a:t>
            </a:r>
            <a:r>
              <a:rPr lang="vi-VN" sz="1700" b="0" i="0" u="none" strike="noStrike" cap="none" dirty="0">
                <a:solidFill>
                  <a:srgbClr val="374151"/>
                </a:solidFill>
                <a:latin typeface="Arial"/>
                <a:ea typeface="Arial"/>
                <a:cs typeface="Arial"/>
                <a:sym typeface="Arial"/>
              </a:rPr>
              <a:t>có thể được viết dưới dạng:</a:t>
            </a:r>
            <a:endParaRPr sz="1700" b="0" i="0" u="none" strike="noStrike" cap="none" dirty="0">
              <a:solidFill>
                <a:srgbClr val="374151"/>
              </a:solidFill>
              <a:latin typeface="Arial"/>
              <a:ea typeface="Arial"/>
              <a:cs typeface="Arial"/>
              <a:sym typeface="Arial"/>
            </a:endParaRPr>
          </a:p>
          <a:p>
            <a:pPr marL="0" marR="0" lvl="0" indent="0" algn="l" rtl="0">
              <a:lnSpc>
                <a:spcPct val="115000"/>
              </a:lnSpc>
              <a:spcBef>
                <a:spcPts val="1500"/>
              </a:spcBef>
              <a:spcAft>
                <a:spcPts val="0"/>
              </a:spcAft>
              <a:buClr>
                <a:srgbClr val="000000"/>
              </a:buClr>
              <a:buSzPts val="1700"/>
              <a:buFont typeface="Arial"/>
              <a:buNone/>
            </a:pPr>
            <a:r>
              <a:rPr lang="vi-VN" sz="1700" b="0" i="0" u="none" strike="noStrike" cap="none" dirty="0">
                <a:solidFill>
                  <a:srgbClr val="374151"/>
                </a:solidFill>
                <a:latin typeface="Arial"/>
                <a:ea typeface="Arial"/>
                <a:cs typeface="Arial"/>
                <a:sym typeface="Arial"/>
              </a:rPr>
              <a:t>Tìm vector danh mục đầu tư tối ưu x sao cho:</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150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Độ lệch chuẩn (risk) được tối thiểu hoá: x^T Σ x</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Tổng kỳ vọng lợi nhuận của các tài sản đạt mức tối thiểu r_min: r^T x &gt;= r_min</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Tổng trọng số của danh mục đầu tư bằng 1: e^T x = 1</a:t>
            </a:r>
            <a:endParaRPr sz="1700" b="0" i="0" u="none" strike="noStrike" cap="none" dirty="0">
              <a:solidFill>
                <a:srgbClr val="374151"/>
              </a:solidFill>
              <a:latin typeface="Arial"/>
              <a:ea typeface="Arial"/>
              <a:cs typeface="Arial"/>
              <a:sym typeface="Arial"/>
            </a:endParaRPr>
          </a:p>
          <a:p>
            <a:pPr marL="0" marR="0" lvl="0" indent="0" algn="l" rtl="0">
              <a:lnSpc>
                <a:spcPct val="115000"/>
              </a:lnSpc>
              <a:spcBef>
                <a:spcPts val="1500"/>
              </a:spcBef>
              <a:spcAft>
                <a:spcPts val="0"/>
              </a:spcAft>
              <a:buClr>
                <a:srgbClr val="000000"/>
              </a:buClr>
              <a:buSzPts val="1700"/>
              <a:buFont typeface="Arial"/>
              <a:buNone/>
            </a:pPr>
            <a:r>
              <a:rPr lang="vi-VN" sz="1700" b="0" i="0" u="none" strike="noStrike" cap="none" dirty="0">
                <a:solidFill>
                  <a:srgbClr val="374151"/>
                </a:solidFill>
                <a:latin typeface="Arial"/>
                <a:ea typeface="Arial"/>
                <a:cs typeface="Arial"/>
                <a:sym typeface="Arial"/>
              </a:rPr>
              <a:t>Trong đó:</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150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x là vector các phần tử của danh mục đầu tư</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Σ là ma trận hiệp phương sai của các tài sản</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r là vector các kỳ vọng lợi nhuận của các tài sản</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r_min là mức kỳ vọng lợi nhuận tối thiểu được yêu cầu</a:t>
            </a:r>
            <a:endParaRPr sz="1700" b="0" i="0" u="none" strike="noStrike" cap="none" dirty="0">
              <a:solidFill>
                <a:srgbClr val="374151"/>
              </a:solidFill>
              <a:latin typeface="Arial"/>
              <a:ea typeface="Arial"/>
              <a:cs typeface="Arial"/>
              <a:sym typeface="Arial"/>
            </a:endParaRPr>
          </a:p>
          <a:p>
            <a:pPr marL="457200" marR="0" lvl="0" indent="-336550" algn="l" rtl="0">
              <a:lnSpc>
                <a:spcPct val="115000"/>
              </a:lnSpc>
              <a:spcBef>
                <a:spcPts val="0"/>
              </a:spcBef>
              <a:spcAft>
                <a:spcPts val="0"/>
              </a:spcAft>
              <a:buClr>
                <a:srgbClr val="374151"/>
              </a:buClr>
              <a:buSzPts val="1700"/>
              <a:buFont typeface="Roboto"/>
              <a:buChar char="●"/>
            </a:pPr>
            <a:r>
              <a:rPr lang="vi-VN" sz="1700" b="0" i="0" u="none" strike="noStrike" cap="none" dirty="0">
                <a:solidFill>
                  <a:srgbClr val="374151"/>
                </a:solidFill>
                <a:latin typeface="Arial"/>
                <a:ea typeface="Arial"/>
                <a:cs typeface="Arial"/>
                <a:sym typeface="Arial"/>
              </a:rPr>
              <a:t>e là vector đơn vị (tất cả các phần tử bằng 1)</a:t>
            </a:r>
            <a:endParaRPr sz="1700" b="0" i="0" u="none" strike="noStrike" cap="none" dirty="0">
              <a:solidFill>
                <a:srgbClr val="37415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g22c7b9d02da_0_10"/>
          <p:cNvSpPr txBox="1"/>
          <p:nvPr/>
        </p:nvSpPr>
        <p:spPr>
          <a:xfrm>
            <a:off x="304800" y="139783"/>
            <a:ext cx="801716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Quantitative Finance - Lịch sử phát triển</a:t>
            </a:r>
            <a:endParaRPr sz="2400" b="0" i="0" u="none" strike="noStrike" cap="none">
              <a:solidFill>
                <a:schemeClr val="lt1"/>
              </a:solidFill>
              <a:latin typeface="Arial"/>
              <a:ea typeface="Arial"/>
              <a:cs typeface="Arial"/>
              <a:sym typeface="Arial"/>
            </a:endParaRPr>
          </a:p>
        </p:txBody>
      </p:sp>
      <p:pic>
        <p:nvPicPr>
          <p:cNvPr id="152" name="Google Shape;152;g22c7b9d02da_0_10"/>
          <p:cNvPicPr preferRelativeResize="0"/>
          <p:nvPr/>
        </p:nvPicPr>
        <p:blipFill rotWithShape="1">
          <a:blip r:embed="rId4">
            <a:alphaModFix/>
          </a:blip>
          <a:srcRect/>
          <a:stretch/>
        </p:blipFill>
        <p:spPr>
          <a:xfrm>
            <a:off x="73775" y="886750"/>
            <a:ext cx="2342575" cy="1465775"/>
          </a:xfrm>
          <a:prstGeom prst="rect">
            <a:avLst/>
          </a:prstGeom>
          <a:noFill/>
          <a:ln>
            <a:noFill/>
          </a:ln>
        </p:spPr>
      </p:pic>
      <p:sp>
        <p:nvSpPr>
          <p:cNvPr id="153" name="Google Shape;153;g22c7b9d02da_0_10"/>
          <p:cNvSpPr txBox="1"/>
          <p:nvPr/>
        </p:nvSpPr>
        <p:spPr>
          <a:xfrm>
            <a:off x="510707" y="4400500"/>
            <a:ext cx="8134200" cy="1643486"/>
          </a:xfrm>
          <a:prstGeom prst="rect">
            <a:avLst/>
          </a:prstGeom>
          <a:noFill/>
          <a:ln>
            <a:noFill/>
          </a:ln>
        </p:spPr>
        <p:txBody>
          <a:bodyPr spcFirstLastPara="1" wrap="square" lIns="91425" tIns="45700" rIns="91425" bIns="45700" anchor="t" anchorCtr="0">
            <a:spAutoFit/>
          </a:bodyPr>
          <a:lstStyle/>
          <a:p>
            <a:pPr marL="457200" marR="0" lvl="0" indent="-304800" algn="just" rtl="0">
              <a:lnSpc>
                <a:spcPct val="115000"/>
              </a:lnSpc>
              <a:spcBef>
                <a:spcPts val="0"/>
              </a:spcBef>
              <a:spcAft>
                <a:spcPts val="0"/>
              </a:spcAft>
              <a:buClr>
                <a:srgbClr val="374151"/>
              </a:buClr>
              <a:buSzPts val="1200"/>
              <a:buFont typeface="Roboto"/>
              <a:buChar char="●"/>
            </a:pPr>
            <a:r>
              <a:rPr lang="vi-VN" sz="1200" b="0" i="0" u="none" strike="noStrike" cap="none" dirty="0">
                <a:solidFill>
                  <a:srgbClr val="374151"/>
                </a:solidFill>
                <a:latin typeface="Arial"/>
                <a:ea typeface="Arial"/>
                <a:cs typeface="Arial"/>
                <a:sym typeface="Arial"/>
              </a:rPr>
              <a:t>Edward Thorp là một nhà toán học và nhà đầu tư nổi tiếng.</a:t>
            </a:r>
            <a:endParaRPr sz="1200" b="0" i="0" u="none" strike="noStrike" cap="none" dirty="0">
              <a:solidFill>
                <a:srgbClr val="374151"/>
              </a:solidFill>
              <a:latin typeface="Arial"/>
              <a:ea typeface="Arial"/>
              <a:cs typeface="Arial"/>
              <a:sym typeface="Arial"/>
            </a:endParaRPr>
          </a:p>
          <a:p>
            <a:pPr marL="457200" marR="0" lvl="0" indent="-304800" algn="just" rtl="0">
              <a:lnSpc>
                <a:spcPct val="115000"/>
              </a:lnSpc>
              <a:spcBef>
                <a:spcPts val="0"/>
              </a:spcBef>
              <a:spcAft>
                <a:spcPts val="0"/>
              </a:spcAft>
              <a:buClr>
                <a:srgbClr val="374151"/>
              </a:buClr>
              <a:buSzPts val="1200"/>
              <a:buFont typeface="Roboto"/>
              <a:buChar char="●"/>
            </a:pPr>
            <a:r>
              <a:rPr lang="vi-VN" sz="1200" b="0" i="0" u="none" strike="noStrike" cap="none" dirty="0">
                <a:solidFill>
                  <a:srgbClr val="374151"/>
                </a:solidFill>
                <a:latin typeface="Arial"/>
                <a:ea typeface="Arial"/>
                <a:cs typeface="Arial"/>
                <a:sym typeface="Arial"/>
              </a:rPr>
              <a:t>Ông đã phát triển những chiến lược đầu tư mới và kỹ thuật phân tích dữ liệu để đánh bại thị trường chứng khoán ví dụ như Statistical Arbitrage/ </a:t>
            </a:r>
            <a:r>
              <a:rPr lang="vi-VN" sz="1200" b="1" i="0" u="none" strike="noStrike" cap="none" dirty="0">
                <a:solidFill>
                  <a:srgbClr val="374151"/>
                </a:solidFill>
                <a:latin typeface="Arial"/>
                <a:ea typeface="Arial"/>
                <a:cs typeface="Arial"/>
                <a:sym typeface="Arial"/>
              </a:rPr>
              <a:t>Pair Trading</a:t>
            </a:r>
            <a:r>
              <a:rPr lang="vi-VN" sz="1200" b="0" i="0" u="none" strike="noStrike" cap="none" dirty="0">
                <a:solidFill>
                  <a:srgbClr val="374151"/>
                </a:solidFill>
                <a:latin typeface="Arial"/>
                <a:ea typeface="Arial"/>
                <a:cs typeface="Arial"/>
                <a:sym typeface="Arial"/>
              </a:rPr>
              <a:t>.</a:t>
            </a:r>
            <a:endParaRPr sz="1200" b="0" i="0" u="none" strike="noStrike" cap="none" dirty="0">
              <a:solidFill>
                <a:srgbClr val="374151"/>
              </a:solidFill>
              <a:latin typeface="Arial"/>
              <a:ea typeface="Arial"/>
              <a:cs typeface="Arial"/>
              <a:sym typeface="Arial"/>
            </a:endParaRPr>
          </a:p>
          <a:p>
            <a:pPr marL="457200" marR="0" lvl="0" indent="-304800" algn="just" rtl="0">
              <a:lnSpc>
                <a:spcPct val="115000"/>
              </a:lnSpc>
              <a:spcBef>
                <a:spcPts val="0"/>
              </a:spcBef>
              <a:spcAft>
                <a:spcPts val="0"/>
              </a:spcAft>
              <a:buClr>
                <a:srgbClr val="374151"/>
              </a:buClr>
              <a:buSzPts val="1200"/>
              <a:buFont typeface="Roboto"/>
              <a:buChar char="●"/>
            </a:pPr>
            <a:r>
              <a:rPr lang="vi-VN" sz="1200" b="0" i="0" u="none" strike="noStrike" cap="none" dirty="0">
                <a:solidFill>
                  <a:srgbClr val="374151"/>
                </a:solidFill>
                <a:latin typeface="Arial"/>
                <a:ea typeface="Arial"/>
                <a:cs typeface="Arial"/>
                <a:sym typeface="Arial"/>
              </a:rPr>
              <a:t>Thorp là tác giả của nhiều cuốn sách nổi tiếng trong lĩnh vực đầu tư và tài chính, bao gồm "Beat the Dealer" và "Beat the Market".</a:t>
            </a:r>
            <a:endParaRPr sz="1200" b="0" i="0" u="none" strike="noStrike" cap="none" dirty="0">
              <a:solidFill>
                <a:srgbClr val="374151"/>
              </a:solidFill>
              <a:latin typeface="Arial"/>
              <a:ea typeface="Arial"/>
              <a:cs typeface="Arial"/>
              <a:sym typeface="Arial"/>
            </a:endParaRPr>
          </a:p>
          <a:p>
            <a:pPr marL="457200" marR="0" lvl="0" indent="-304800" algn="just" rtl="0">
              <a:lnSpc>
                <a:spcPct val="115000"/>
              </a:lnSpc>
              <a:spcBef>
                <a:spcPts val="0"/>
              </a:spcBef>
              <a:spcAft>
                <a:spcPts val="0"/>
              </a:spcAft>
              <a:buClr>
                <a:srgbClr val="374151"/>
              </a:buClr>
              <a:buSzPts val="1200"/>
              <a:buFont typeface="Roboto"/>
              <a:buChar char="●"/>
            </a:pPr>
            <a:r>
              <a:rPr lang="vi-VN" sz="1200" b="0" i="0" u="none" strike="noStrike" cap="none" dirty="0">
                <a:solidFill>
                  <a:srgbClr val="374151"/>
                </a:solidFill>
                <a:latin typeface="Arial"/>
                <a:ea typeface="Arial"/>
                <a:cs typeface="Arial"/>
                <a:sym typeface="Arial"/>
              </a:rPr>
              <a:t>Ông là người sáng lập quỹ đầu tư </a:t>
            </a:r>
            <a:r>
              <a:rPr lang="vi-VN" sz="1200" b="1" i="0" u="none" strike="noStrike" cap="none" dirty="0">
                <a:solidFill>
                  <a:srgbClr val="374151"/>
                </a:solidFill>
                <a:latin typeface="Arial"/>
                <a:ea typeface="Arial"/>
                <a:cs typeface="Arial"/>
                <a:sym typeface="Arial"/>
              </a:rPr>
              <a:t>Newport Partners </a:t>
            </a:r>
            <a:r>
              <a:rPr lang="vi-VN" sz="1200" b="0" i="0" u="none" strike="noStrike" cap="none" dirty="0">
                <a:solidFill>
                  <a:srgbClr val="374151"/>
                </a:solidFill>
                <a:latin typeface="Arial"/>
                <a:ea typeface="Arial"/>
                <a:cs typeface="Arial"/>
                <a:sym typeface="Arial"/>
              </a:rPr>
              <a:t>và đã đạt được thành công lớn trong lĩnh vực này.</a:t>
            </a:r>
            <a:endParaRPr sz="1200" b="0" i="0" u="none" strike="noStrike" cap="none" dirty="0">
              <a:solidFill>
                <a:srgbClr val="374151"/>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200"/>
              <a:buFont typeface="Arial"/>
              <a:buNone/>
            </a:pPr>
            <a:endParaRPr sz="1200" b="0" i="0" u="none" strike="noStrike" cap="none" dirty="0">
              <a:solidFill>
                <a:srgbClr val="374151"/>
              </a:solidFill>
              <a:highlight>
                <a:srgbClr val="F7F7F8"/>
              </a:highlight>
              <a:latin typeface="Arial"/>
              <a:ea typeface="Arial"/>
              <a:cs typeface="Arial"/>
              <a:sym typeface="Arial"/>
            </a:endParaRPr>
          </a:p>
        </p:txBody>
      </p:sp>
      <p:pic>
        <p:nvPicPr>
          <p:cNvPr id="154" name="Google Shape;154;g22c7b9d02da_0_10"/>
          <p:cNvPicPr preferRelativeResize="0"/>
          <p:nvPr/>
        </p:nvPicPr>
        <p:blipFill rotWithShape="1">
          <a:blip r:embed="rId5">
            <a:alphaModFix/>
          </a:blip>
          <a:srcRect/>
          <a:stretch/>
        </p:blipFill>
        <p:spPr>
          <a:xfrm>
            <a:off x="2239550" y="886747"/>
            <a:ext cx="6668251" cy="344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g2145372eafe_0_10"/>
          <p:cNvSpPr txBox="1"/>
          <p:nvPr/>
        </p:nvSpPr>
        <p:spPr>
          <a:xfrm>
            <a:off x="304800" y="139775"/>
            <a:ext cx="883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Phân biệt Quantitative Analysis và Technical Analysis</a:t>
            </a:r>
            <a:endParaRPr sz="2400" b="0" i="0" u="none" strike="noStrike" cap="none">
              <a:solidFill>
                <a:schemeClr val="lt1"/>
              </a:solidFill>
              <a:latin typeface="Arial"/>
              <a:ea typeface="Arial"/>
              <a:cs typeface="Arial"/>
              <a:sym typeface="Arial"/>
            </a:endParaRPr>
          </a:p>
        </p:txBody>
      </p:sp>
      <p:pic>
        <p:nvPicPr>
          <p:cNvPr id="160" name="Google Shape;160;g2145372eafe_0_10"/>
          <p:cNvPicPr preferRelativeResize="0"/>
          <p:nvPr/>
        </p:nvPicPr>
        <p:blipFill rotWithShape="1">
          <a:blip r:embed="rId4">
            <a:alphaModFix/>
          </a:blip>
          <a:srcRect/>
          <a:stretch/>
        </p:blipFill>
        <p:spPr>
          <a:xfrm>
            <a:off x="203342" y="1300118"/>
            <a:ext cx="3644787" cy="3467366"/>
          </a:xfrm>
          <a:prstGeom prst="rect">
            <a:avLst/>
          </a:prstGeom>
          <a:noFill/>
          <a:ln>
            <a:noFill/>
          </a:ln>
        </p:spPr>
      </p:pic>
      <p:sp>
        <p:nvSpPr>
          <p:cNvPr id="161" name="Google Shape;161;g2145372eafe_0_10"/>
          <p:cNvSpPr/>
          <p:nvPr/>
        </p:nvSpPr>
        <p:spPr>
          <a:xfrm>
            <a:off x="203342" y="778960"/>
            <a:ext cx="3645000" cy="521100"/>
          </a:xfrm>
          <a:prstGeom prst="rect">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b="1" i="0" u="none" strike="noStrike" cap="none">
                <a:solidFill>
                  <a:srgbClr val="000000"/>
                </a:solidFill>
                <a:latin typeface="Maven Pro"/>
                <a:ea typeface="Maven Pro"/>
                <a:cs typeface="Maven Pro"/>
                <a:sym typeface="Maven Pro"/>
              </a:rPr>
              <a:t>Technical Analysis</a:t>
            </a:r>
            <a:endParaRPr sz="1400" b="1" i="0" u="none" strike="noStrike" cap="none">
              <a:solidFill>
                <a:srgbClr val="000000"/>
              </a:solidFill>
              <a:latin typeface="Lato"/>
              <a:ea typeface="Lato"/>
              <a:cs typeface="Lato"/>
              <a:sym typeface="Lato"/>
            </a:endParaRPr>
          </a:p>
        </p:txBody>
      </p:sp>
      <p:pic>
        <p:nvPicPr>
          <p:cNvPr id="162" name="Google Shape;162;g2145372eafe_0_10"/>
          <p:cNvPicPr preferRelativeResize="0"/>
          <p:nvPr/>
        </p:nvPicPr>
        <p:blipFill rotWithShape="1">
          <a:blip r:embed="rId5">
            <a:alphaModFix/>
          </a:blip>
          <a:srcRect/>
          <a:stretch/>
        </p:blipFill>
        <p:spPr>
          <a:xfrm>
            <a:off x="4032292" y="769737"/>
            <a:ext cx="4929576" cy="3865826"/>
          </a:xfrm>
          <a:prstGeom prst="rect">
            <a:avLst/>
          </a:prstGeom>
          <a:noFill/>
          <a:ln>
            <a:noFill/>
          </a:ln>
        </p:spPr>
      </p:pic>
      <p:pic>
        <p:nvPicPr>
          <p:cNvPr id="163" name="Google Shape;163;g2145372eafe_0_10"/>
          <p:cNvPicPr preferRelativeResize="0"/>
          <p:nvPr/>
        </p:nvPicPr>
        <p:blipFill rotWithShape="1">
          <a:blip r:embed="rId6">
            <a:alphaModFix/>
          </a:blip>
          <a:srcRect/>
          <a:stretch/>
        </p:blipFill>
        <p:spPr>
          <a:xfrm>
            <a:off x="748146" y="4794592"/>
            <a:ext cx="7662646" cy="12552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g2145372eafe_0_18"/>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169" name="Google Shape;169;g2145372eafe_0_18"/>
          <p:cNvSpPr txBox="1"/>
          <p:nvPr/>
        </p:nvSpPr>
        <p:spPr>
          <a:xfrm>
            <a:off x="484032" y="788477"/>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170" name="Google Shape;170;g2145372eafe_0_18"/>
          <p:cNvSpPr txBox="1"/>
          <p:nvPr/>
        </p:nvSpPr>
        <p:spPr>
          <a:xfrm>
            <a:off x="373199" y="1774225"/>
            <a:ext cx="5454945"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vi-VN" sz="2000" b="1" i="0" u="none" strike="noStrike" cap="none" dirty="0">
                <a:solidFill>
                  <a:schemeClr val="dk1"/>
                </a:solidFill>
                <a:latin typeface="Arial"/>
                <a:ea typeface="Arial"/>
                <a:cs typeface="Arial"/>
                <a:sym typeface="Arial"/>
              </a:rPr>
              <a:t>Tài sản</a:t>
            </a:r>
            <a:r>
              <a:rPr lang="vi-VN" sz="2000" b="0" i="0" u="none" strike="noStrike" cap="none" dirty="0">
                <a:solidFill>
                  <a:schemeClr val="dk1"/>
                </a:solidFill>
                <a:latin typeface="Arial"/>
                <a:ea typeface="Arial"/>
                <a:cs typeface="Arial"/>
                <a:sym typeface="Arial"/>
              </a:rPr>
              <a:t>: Tất cả những thứ tài nguyên có thể mua</a:t>
            </a:r>
            <a:r>
              <a:rPr lang="vi-VN" sz="2000" b="0" i="0" u="none" strike="noStrike" cap="none" dirty="0" smtClean="0">
                <a:solidFill>
                  <a:schemeClr val="dk1"/>
                </a:solidFill>
                <a:latin typeface="Arial"/>
                <a:ea typeface="Arial"/>
                <a:cs typeface="Arial"/>
                <a:sym typeface="Arial"/>
              </a:rPr>
              <a:t>/</a:t>
            </a:r>
            <a:r>
              <a:rPr lang="en-US" sz="2000" b="0" i="0" u="none" strike="noStrike" cap="none" dirty="0" smtClean="0">
                <a:solidFill>
                  <a:schemeClr val="dk1"/>
                </a:solidFill>
                <a:latin typeface="Arial"/>
                <a:ea typeface="Arial"/>
                <a:cs typeface="Arial"/>
                <a:sym typeface="Arial"/>
              </a:rPr>
              <a:t> </a:t>
            </a:r>
            <a:r>
              <a:rPr lang="vi-VN" sz="2000" b="0" i="0" u="none" strike="noStrike" cap="none" dirty="0" smtClean="0">
                <a:solidFill>
                  <a:schemeClr val="dk1"/>
                </a:solidFill>
                <a:latin typeface="Arial"/>
                <a:ea typeface="Arial"/>
                <a:cs typeface="Arial"/>
                <a:sym typeface="Arial"/>
              </a:rPr>
              <a:t>bán </a:t>
            </a:r>
            <a:r>
              <a:rPr lang="vi-VN" sz="2000" b="0" i="0" u="none" strike="noStrike" cap="none" dirty="0">
                <a:solidFill>
                  <a:schemeClr val="dk1"/>
                </a:solidFill>
                <a:latin typeface="Arial"/>
                <a:ea typeface="Arial"/>
                <a:cs typeface="Arial"/>
                <a:sym typeface="Arial"/>
              </a:rPr>
              <a:t>hợp pháp.</a:t>
            </a:r>
            <a:endParaRPr sz="2000" b="0" i="0" u="none" strike="noStrike" cap="none" dirty="0">
              <a:solidFill>
                <a:schemeClr val="dk1"/>
              </a:solidFill>
              <a:latin typeface="Arial"/>
              <a:ea typeface="Arial"/>
              <a:cs typeface="Arial"/>
              <a:sym typeface="Arial"/>
            </a:endParaRPr>
          </a:p>
        </p:txBody>
      </p:sp>
      <p:pic>
        <p:nvPicPr>
          <p:cNvPr id="171" name="Google Shape;171;g2145372eafe_0_18"/>
          <p:cNvPicPr preferRelativeResize="0"/>
          <p:nvPr/>
        </p:nvPicPr>
        <p:blipFill rotWithShape="1">
          <a:blip r:embed="rId4">
            <a:alphaModFix/>
          </a:blip>
          <a:srcRect/>
          <a:stretch/>
        </p:blipFill>
        <p:spPr>
          <a:xfrm>
            <a:off x="6041150" y="1887125"/>
            <a:ext cx="2729626" cy="409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g22c6f194d4b_6_15"/>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185" name="Google Shape;185;g22c6f194d4b_6_15"/>
          <p:cNvSpPr txBox="1"/>
          <p:nvPr/>
        </p:nvSpPr>
        <p:spPr>
          <a:xfrm>
            <a:off x="562875" y="775637"/>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186" name="Google Shape;186;g22c6f194d4b_6_15"/>
          <p:cNvSpPr txBox="1"/>
          <p:nvPr/>
        </p:nvSpPr>
        <p:spPr>
          <a:xfrm>
            <a:off x="460650" y="1715225"/>
            <a:ext cx="1944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1" i="0" u="none" strike="noStrike" cap="none">
                <a:solidFill>
                  <a:schemeClr val="dk1"/>
                </a:solidFill>
                <a:latin typeface="Arial"/>
                <a:ea typeface="Arial"/>
                <a:cs typeface="Arial"/>
                <a:sym typeface="Arial"/>
              </a:rPr>
              <a:t>Cổ phiếu</a:t>
            </a:r>
            <a:endParaRPr sz="2000" b="1" i="0" u="none" strike="noStrike" cap="none">
              <a:solidFill>
                <a:schemeClr val="dk1"/>
              </a:solidFill>
              <a:latin typeface="Arial"/>
              <a:ea typeface="Arial"/>
              <a:cs typeface="Arial"/>
              <a:sym typeface="Arial"/>
            </a:endParaRPr>
          </a:p>
        </p:txBody>
      </p:sp>
      <p:sp>
        <p:nvSpPr>
          <p:cNvPr id="187" name="Google Shape;187;g22c6f194d4b_6_15"/>
          <p:cNvSpPr txBox="1"/>
          <p:nvPr/>
        </p:nvSpPr>
        <p:spPr>
          <a:xfrm>
            <a:off x="1198950" y="2115425"/>
            <a:ext cx="7242900" cy="3448093"/>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66700"/>
              </a:lnSpc>
              <a:spcBef>
                <a:spcPts val="1400"/>
              </a:spcBef>
              <a:spcAft>
                <a:spcPts val="0"/>
              </a:spcAft>
              <a:buClr>
                <a:srgbClr val="303947"/>
              </a:buClr>
              <a:buSzPts val="2000"/>
              <a:buFont typeface="Arial"/>
              <a:buChar char="●"/>
            </a:pPr>
            <a:r>
              <a:rPr lang="vi-VN" sz="2000" b="0" i="0" u="none" strike="noStrike" cap="none" dirty="0">
                <a:solidFill>
                  <a:srgbClr val="303947"/>
                </a:solidFill>
                <a:latin typeface="Arial"/>
                <a:ea typeface="Arial"/>
                <a:cs typeface="Arial"/>
                <a:sym typeface="Arial"/>
              </a:rPr>
              <a:t>Cổ phiếu là loại chứng khoán, được phát hành dưới dạng chứng chỉ, hoặc bút toán ghi sổ, xác nhận quyền và lợi ích hợp pháp của nhà đầu tư, khi tham gia vào hoạt động kinh doanh của doanh nghiệp.</a:t>
            </a:r>
            <a:endParaRPr sz="2000" b="0" i="0" u="none" strike="noStrike" cap="none" dirty="0">
              <a:solidFill>
                <a:srgbClr val="303947"/>
              </a:solidFill>
              <a:latin typeface="Arial"/>
              <a:ea typeface="Arial"/>
              <a:cs typeface="Arial"/>
              <a:sym typeface="Arial"/>
            </a:endParaRPr>
          </a:p>
          <a:p>
            <a:pPr marL="457200" marR="0" lvl="0" indent="-355600" algn="just" rtl="0">
              <a:lnSpc>
                <a:spcPct val="166700"/>
              </a:lnSpc>
              <a:spcBef>
                <a:spcPts val="0"/>
              </a:spcBef>
              <a:spcAft>
                <a:spcPts val="0"/>
              </a:spcAft>
              <a:buClr>
                <a:srgbClr val="303947"/>
              </a:buClr>
              <a:buSzPts val="2000"/>
              <a:buFont typeface="Arial"/>
              <a:buChar char="●"/>
            </a:pPr>
            <a:r>
              <a:rPr lang="vi-VN" sz="2000" b="0" i="0" u="none" strike="noStrike" cap="none" dirty="0">
                <a:solidFill>
                  <a:srgbClr val="303947"/>
                </a:solidFill>
                <a:latin typeface="Arial"/>
                <a:ea typeface="Arial"/>
                <a:cs typeface="Arial"/>
                <a:sym typeface="Arial"/>
              </a:rPr>
              <a:t>Người nắm giữ cổ phiếu trở thành </a:t>
            </a:r>
            <a:r>
              <a:rPr lang="vi-VN" sz="2000" b="1" i="0" u="none" strike="noStrike" cap="none" dirty="0">
                <a:solidFill>
                  <a:srgbClr val="303947"/>
                </a:solidFill>
                <a:latin typeface="Arial"/>
                <a:ea typeface="Arial"/>
                <a:cs typeface="Arial"/>
                <a:sym typeface="Arial"/>
              </a:rPr>
              <a:t>cổ đông </a:t>
            </a:r>
            <a:r>
              <a:rPr lang="vi-VN" sz="2000" b="0" i="0" u="none" strike="noStrike" cap="none" dirty="0">
                <a:solidFill>
                  <a:srgbClr val="303947"/>
                </a:solidFill>
                <a:latin typeface="Arial"/>
                <a:ea typeface="Arial"/>
                <a:cs typeface="Arial"/>
                <a:sym typeface="Arial"/>
              </a:rPr>
              <a:t>và </a:t>
            </a:r>
            <a:r>
              <a:rPr lang="vi-VN" sz="2000" b="1" i="0" u="none" strike="noStrike" cap="none" dirty="0">
                <a:solidFill>
                  <a:srgbClr val="303947"/>
                </a:solidFill>
                <a:latin typeface="Arial"/>
                <a:ea typeface="Arial"/>
                <a:cs typeface="Arial"/>
                <a:sym typeface="Arial"/>
              </a:rPr>
              <a:t>đồng thời là chủ sở hữu của công ty phát hành</a:t>
            </a:r>
            <a:r>
              <a:rPr lang="vi-VN" sz="2000" b="0" i="0" u="none" strike="noStrike" cap="none" dirty="0">
                <a:solidFill>
                  <a:srgbClr val="303947"/>
                </a:solidFill>
                <a:latin typeface="Arial"/>
                <a:ea typeface="Arial"/>
                <a:cs typeface="Arial"/>
                <a:sym typeface="Arial"/>
              </a:rPr>
              <a:t>.</a:t>
            </a:r>
            <a:endParaRPr sz="2000" b="0" i="0" u="none" strike="noStrike" cap="none" dirty="0">
              <a:solidFill>
                <a:srgbClr val="000000"/>
              </a:solidFill>
              <a:latin typeface="Calibri"/>
              <a:ea typeface="Calibri"/>
              <a:cs typeface="Calibri"/>
              <a:sym typeface="Calibri"/>
            </a:endParaRPr>
          </a:p>
        </p:txBody>
      </p:sp>
      <p:pic>
        <p:nvPicPr>
          <p:cNvPr id="6" name="Google Shape;179;g2145372eafe_0_38"/>
          <p:cNvPicPr preferRelativeResize="0"/>
          <p:nvPr/>
        </p:nvPicPr>
        <p:blipFill rotWithShape="1">
          <a:blip r:embed="rId4">
            <a:alphaModFix/>
          </a:blip>
          <a:srcRect/>
          <a:stretch/>
        </p:blipFill>
        <p:spPr>
          <a:xfrm>
            <a:off x="1839177" y="1252637"/>
            <a:ext cx="1569042" cy="12227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g22c6f194d4b_6_37"/>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193" name="Google Shape;193;g22c6f194d4b_6_37"/>
          <p:cNvSpPr txBox="1"/>
          <p:nvPr/>
        </p:nvSpPr>
        <p:spPr>
          <a:xfrm>
            <a:off x="546850" y="790075"/>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194" name="Google Shape;194;g22c6f194d4b_6_37"/>
          <p:cNvSpPr txBox="1"/>
          <p:nvPr/>
        </p:nvSpPr>
        <p:spPr>
          <a:xfrm>
            <a:off x="460650" y="1715225"/>
            <a:ext cx="1944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1" i="0" u="none" strike="noStrike" cap="none">
                <a:solidFill>
                  <a:schemeClr val="dk1"/>
                </a:solidFill>
                <a:latin typeface="Arial"/>
                <a:ea typeface="Arial"/>
                <a:cs typeface="Arial"/>
                <a:sym typeface="Arial"/>
              </a:rPr>
              <a:t>Cổ phiếu</a:t>
            </a:r>
            <a:endParaRPr sz="2000" b="1" i="0" u="none" strike="noStrike" cap="none">
              <a:solidFill>
                <a:schemeClr val="dk1"/>
              </a:solidFill>
              <a:latin typeface="Arial"/>
              <a:ea typeface="Arial"/>
              <a:cs typeface="Arial"/>
              <a:sym typeface="Arial"/>
            </a:endParaRPr>
          </a:p>
        </p:txBody>
      </p:sp>
      <p:sp>
        <p:nvSpPr>
          <p:cNvPr id="195" name="Google Shape;195;g22c6f194d4b_6_37"/>
          <p:cNvSpPr txBox="1"/>
          <p:nvPr/>
        </p:nvSpPr>
        <p:spPr>
          <a:xfrm>
            <a:off x="1018600" y="2398925"/>
            <a:ext cx="7190700" cy="3525037"/>
          </a:xfrm>
          <a:prstGeom prst="rect">
            <a:avLst/>
          </a:prstGeom>
          <a:noFill/>
          <a:ln>
            <a:noFill/>
          </a:ln>
        </p:spPr>
        <p:txBody>
          <a:bodyPr spcFirstLastPara="1" wrap="square" lIns="91425" tIns="91425" rIns="91425" bIns="91425" anchor="t" anchorCtr="0">
            <a:spAutoFit/>
          </a:bodyPr>
          <a:lstStyle/>
          <a:p>
            <a:pPr marL="0" marR="0" lvl="0" indent="0" algn="just" rtl="0">
              <a:lnSpc>
                <a:spcPct val="166700"/>
              </a:lnSpc>
              <a:spcBef>
                <a:spcPts val="1400"/>
              </a:spcBef>
              <a:spcAft>
                <a:spcPts val="0"/>
              </a:spcAft>
              <a:buClr>
                <a:srgbClr val="000000"/>
              </a:buClr>
              <a:buSzPts val="1200"/>
              <a:buFont typeface="Arial"/>
              <a:buNone/>
            </a:pPr>
            <a:r>
              <a:rPr lang="vi-VN" sz="1450" b="0" i="0" u="none" strike="noStrike" cap="none" dirty="0">
                <a:solidFill>
                  <a:srgbClr val="303947"/>
                </a:solidFill>
                <a:latin typeface="Arial"/>
                <a:ea typeface="Arial"/>
                <a:cs typeface="Arial"/>
                <a:sym typeface="Arial"/>
              </a:rPr>
              <a:t>Một số mô hình định giá cổ phiếu định lượng nổi tiếng:</a:t>
            </a:r>
            <a:endParaRPr sz="1450" b="0" i="0" u="none" strike="noStrike" cap="none" dirty="0">
              <a:solidFill>
                <a:srgbClr val="303947"/>
              </a:solidFill>
              <a:latin typeface="Arial"/>
              <a:ea typeface="Arial"/>
              <a:cs typeface="Arial"/>
              <a:sym typeface="Arial"/>
            </a:endParaRPr>
          </a:p>
          <a:p>
            <a:pPr marL="457200" marR="0" lvl="0" indent="-355600" algn="just" rtl="0">
              <a:lnSpc>
                <a:spcPct val="166700"/>
              </a:lnSpc>
              <a:spcBef>
                <a:spcPts val="1400"/>
              </a:spcBef>
              <a:spcAft>
                <a:spcPts val="0"/>
              </a:spcAft>
              <a:buClr>
                <a:srgbClr val="303947"/>
              </a:buClr>
              <a:buSzPts val="2000"/>
              <a:buFont typeface="Arial"/>
              <a:buChar char="-"/>
            </a:pPr>
            <a:r>
              <a:rPr lang="vi-VN" sz="1450" b="0" i="0" u="none" strike="noStrike" cap="none" dirty="0">
                <a:solidFill>
                  <a:srgbClr val="303947"/>
                </a:solidFill>
                <a:latin typeface="Arial"/>
                <a:ea typeface="Arial"/>
                <a:cs typeface="Arial"/>
                <a:sym typeface="Arial"/>
              </a:rPr>
              <a:t>Capital Assets Pricing Model (CAPM) : CAPM là một mô hình định giá cổ phiếu định lượng được sử dụng rộng rãi. Mô hình này dựa trên giả định rằng giá của cổ phiếu phản ánh sự kỳ vọng của nhà đầu tư về lợi nhuận tương lai của cổ phiếu.</a:t>
            </a:r>
            <a:endParaRPr sz="1450" b="0" i="0" u="none" strike="noStrike" cap="none" dirty="0">
              <a:solidFill>
                <a:srgbClr val="303947"/>
              </a:solidFill>
              <a:latin typeface="Arial"/>
              <a:ea typeface="Arial"/>
              <a:cs typeface="Arial"/>
              <a:sym typeface="Arial"/>
            </a:endParaRPr>
          </a:p>
          <a:p>
            <a:pPr marL="457200" marR="0" lvl="0" indent="-355600" algn="just" rtl="0">
              <a:lnSpc>
                <a:spcPct val="166700"/>
              </a:lnSpc>
              <a:spcBef>
                <a:spcPts val="0"/>
              </a:spcBef>
              <a:spcAft>
                <a:spcPts val="0"/>
              </a:spcAft>
              <a:buClr>
                <a:srgbClr val="303947"/>
              </a:buClr>
              <a:buSzPts val="2000"/>
              <a:buFont typeface="Arial"/>
              <a:buChar char="-"/>
            </a:pPr>
            <a:r>
              <a:rPr lang="vi-VN" sz="1450" b="0" i="0" u="none" strike="noStrike" cap="none" dirty="0">
                <a:solidFill>
                  <a:srgbClr val="4D5156"/>
                </a:solidFill>
                <a:latin typeface="Arial"/>
                <a:ea typeface="Arial"/>
                <a:cs typeface="Arial"/>
                <a:sym typeface="Arial"/>
              </a:rPr>
              <a:t>Dividend Discount Model (DDM) : DDM là một mô hình định giá cổ phiếu định lượng dựa trên dòng cổ tức của cổ phiếu. Mô hình này dựa trên giả định rằng giá của cổ phiếu là giá trị hiện tại của tất cả các dòng cổ tức trong tương lai.</a:t>
            </a:r>
            <a:endParaRPr sz="1450" b="0" i="0" u="none" strike="noStrike" cap="none" dirty="0">
              <a:solidFill>
                <a:srgbClr val="4D515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g2148cc8d006_1_9"/>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01" name="Google Shape;201;g2148cc8d006_1_9"/>
          <p:cNvSpPr txBox="1"/>
          <p:nvPr/>
        </p:nvSpPr>
        <p:spPr>
          <a:xfrm>
            <a:off x="546850" y="790075"/>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02" name="Google Shape;202;g2148cc8d006_1_9"/>
          <p:cNvSpPr txBox="1"/>
          <p:nvPr/>
        </p:nvSpPr>
        <p:spPr>
          <a:xfrm>
            <a:off x="460650" y="1105375"/>
            <a:ext cx="6076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66700"/>
              </a:lnSpc>
              <a:spcBef>
                <a:spcPts val="1400"/>
              </a:spcBef>
              <a:spcAft>
                <a:spcPts val="0"/>
              </a:spcAft>
              <a:buClr>
                <a:srgbClr val="000000"/>
              </a:buClr>
              <a:buSzPts val="2000"/>
              <a:buFont typeface="Arial"/>
              <a:buNone/>
            </a:pPr>
            <a:r>
              <a:rPr lang="vi-VN" sz="2000" b="0" i="0" u="none" strike="noStrike" cap="none">
                <a:solidFill>
                  <a:srgbClr val="303947"/>
                </a:solidFill>
                <a:latin typeface="Arial"/>
                <a:ea typeface="Arial"/>
                <a:cs typeface="Arial"/>
                <a:sym typeface="Arial"/>
              </a:rPr>
              <a:t>Capital Assets Pricing Model (CAPM)</a:t>
            </a:r>
            <a:endParaRPr sz="2000" b="1" i="0" u="none" strike="noStrike" cap="none">
              <a:solidFill>
                <a:schemeClr val="dk1"/>
              </a:solidFill>
              <a:latin typeface="Arial"/>
              <a:ea typeface="Arial"/>
              <a:cs typeface="Arial"/>
              <a:sym typeface="Arial"/>
            </a:endParaRPr>
          </a:p>
        </p:txBody>
      </p:sp>
      <p:sp>
        <p:nvSpPr>
          <p:cNvPr id="203" name="Google Shape;203;g2148cc8d006_1_9"/>
          <p:cNvSpPr txBox="1"/>
          <p:nvPr/>
        </p:nvSpPr>
        <p:spPr>
          <a:xfrm>
            <a:off x="1018600" y="2398925"/>
            <a:ext cx="7190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66700"/>
              </a:lnSpc>
              <a:spcBef>
                <a:spcPts val="0"/>
              </a:spcBef>
              <a:spcAft>
                <a:spcPts val="0"/>
              </a:spcAft>
              <a:buClr>
                <a:srgbClr val="000000"/>
              </a:buClr>
              <a:buSzPts val="2000"/>
              <a:buFont typeface="Arial"/>
              <a:buNone/>
            </a:pPr>
            <a:endParaRPr sz="2000" b="0" i="0" u="none" strike="noStrike" cap="none">
              <a:solidFill>
                <a:srgbClr val="4D5156"/>
              </a:solidFill>
              <a:latin typeface="Arial"/>
              <a:ea typeface="Arial"/>
              <a:cs typeface="Arial"/>
              <a:sym typeface="Arial"/>
            </a:endParaRPr>
          </a:p>
        </p:txBody>
      </p:sp>
      <p:pic>
        <p:nvPicPr>
          <p:cNvPr id="204" name="Google Shape;204;g2148cc8d006_1_9"/>
          <p:cNvPicPr preferRelativeResize="0"/>
          <p:nvPr/>
        </p:nvPicPr>
        <p:blipFill rotWithShape="1">
          <a:blip r:embed="rId4">
            <a:alphaModFix/>
          </a:blip>
          <a:srcRect/>
          <a:stretch/>
        </p:blipFill>
        <p:spPr>
          <a:xfrm>
            <a:off x="460650" y="2014668"/>
            <a:ext cx="8433968" cy="33147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p:nvPr/>
        </p:nvSpPr>
        <p:spPr>
          <a:xfrm>
            <a:off x="1710635" y="1809406"/>
            <a:ext cx="65316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1" i="0" u="none" strike="noStrike" cap="none">
                <a:solidFill>
                  <a:srgbClr val="FF0000"/>
                </a:solidFill>
                <a:latin typeface="Arial"/>
                <a:ea typeface="Arial"/>
                <a:cs typeface="Arial"/>
                <a:sym typeface="Arial"/>
              </a:rPr>
              <a:t>Machine Learning For Investment</a:t>
            </a:r>
            <a:endParaRPr sz="2800" b="1" i="0" u="none" strike="noStrike" cap="none">
              <a:solidFill>
                <a:srgbClr val="FF0000"/>
              </a:solidFill>
              <a:latin typeface="Arial"/>
              <a:ea typeface="Arial"/>
              <a:cs typeface="Arial"/>
              <a:sym typeface="Arial"/>
            </a:endParaRPr>
          </a:p>
        </p:txBody>
      </p:sp>
      <p:sp>
        <p:nvSpPr>
          <p:cNvPr id="94" name="Google Shape;94;p2"/>
          <p:cNvSpPr txBox="1"/>
          <p:nvPr/>
        </p:nvSpPr>
        <p:spPr>
          <a:xfrm>
            <a:off x="2781301" y="3025123"/>
            <a:ext cx="6191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1" i="1" u="none" strike="noStrike" cap="none">
                <a:solidFill>
                  <a:srgbClr val="FF0000"/>
                </a:solidFill>
                <a:latin typeface="Arial"/>
                <a:ea typeface="Arial"/>
                <a:cs typeface="Arial"/>
                <a:sym typeface="Arial"/>
              </a:rPr>
              <a:t>Chủ đề: Tổng quan khóa học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Arial"/>
              <a:ea typeface="Arial"/>
              <a:cs typeface="Arial"/>
              <a:sym typeface="Arial"/>
            </a:endParaRPr>
          </a:p>
        </p:txBody>
      </p:sp>
      <p:sp>
        <p:nvSpPr>
          <p:cNvPr id="95" name="Google Shape;95;p2"/>
          <p:cNvSpPr txBox="1"/>
          <p:nvPr/>
        </p:nvSpPr>
        <p:spPr>
          <a:xfrm>
            <a:off x="5301673" y="4841005"/>
            <a:ext cx="3491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0" i="1" u="none" strike="noStrike" cap="none">
                <a:solidFill>
                  <a:schemeClr val="dk1"/>
                </a:solidFill>
                <a:latin typeface="Arial"/>
                <a:ea typeface="Arial"/>
                <a:cs typeface="Arial"/>
                <a:sym typeface="Arial"/>
              </a:rPr>
              <a:t>GV.Đặng Trí Thanh</a:t>
            </a:r>
            <a:endParaRPr sz="28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vi-VN" sz="2800" b="0" i="1" u="none" strike="noStrike" cap="none">
                <a:solidFill>
                  <a:schemeClr val="dk1"/>
                </a:solidFill>
                <a:latin typeface="Arial"/>
                <a:ea typeface="Arial"/>
                <a:cs typeface="Arial"/>
                <a:sym typeface="Arial"/>
              </a:rPr>
              <a:t>      Huỳnh Văn Nam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g2148cc8d006_1_17"/>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10" name="Google Shape;210;g2148cc8d006_1_17"/>
          <p:cNvSpPr txBox="1"/>
          <p:nvPr/>
        </p:nvSpPr>
        <p:spPr>
          <a:xfrm>
            <a:off x="460650" y="790075"/>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11" name="Google Shape;211;g2148cc8d006_1_17"/>
          <p:cNvSpPr txBox="1"/>
          <p:nvPr/>
        </p:nvSpPr>
        <p:spPr>
          <a:xfrm>
            <a:off x="460650" y="1066975"/>
            <a:ext cx="6076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66700"/>
              </a:lnSpc>
              <a:spcBef>
                <a:spcPts val="1400"/>
              </a:spcBef>
              <a:spcAft>
                <a:spcPts val="0"/>
              </a:spcAft>
              <a:buClr>
                <a:srgbClr val="000000"/>
              </a:buClr>
              <a:buSzPts val="2000"/>
              <a:buFont typeface="Arial"/>
              <a:buNone/>
            </a:pPr>
            <a:r>
              <a:rPr lang="vi-VN" sz="2000" b="0" i="0" u="none" strike="noStrike" cap="none">
                <a:solidFill>
                  <a:srgbClr val="303947"/>
                </a:solidFill>
                <a:latin typeface="Arial"/>
                <a:ea typeface="Arial"/>
                <a:cs typeface="Arial"/>
                <a:sym typeface="Arial"/>
              </a:rPr>
              <a:t>Capital Assets Pricing Model (CAPM)</a:t>
            </a:r>
            <a:endParaRPr sz="2000" b="1" i="0" u="none" strike="noStrike" cap="none">
              <a:solidFill>
                <a:schemeClr val="dk1"/>
              </a:solidFill>
              <a:latin typeface="Arial"/>
              <a:ea typeface="Arial"/>
              <a:cs typeface="Arial"/>
              <a:sym typeface="Arial"/>
            </a:endParaRPr>
          </a:p>
        </p:txBody>
      </p:sp>
      <p:sp>
        <p:nvSpPr>
          <p:cNvPr id="212" name="Google Shape;212;g2148cc8d006_1_17"/>
          <p:cNvSpPr txBox="1"/>
          <p:nvPr/>
        </p:nvSpPr>
        <p:spPr>
          <a:xfrm>
            <a:off x="1018600" y="2398925"/>
            <a:ext cx="7190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66700"/>
              </a:lnSpc>
              <a:spcBef>
                <a:spcPts val="0"/>
              </a:spcBef>
              <a:spcAft>
                <a:spcPts val="0"/>
              </a:spcAft>
              <a:buClr>
                <a:srgbClr val="000000"/>
              </a:buClr>
              <a:buSzPts val="2000"/>
              <a:buFont typeface="Arial"/>
              <a:buNone/>
            </a:pPr>
            <a:endParaRPr sz="2000" b="0" i="0" u="none" strike="noStrike" cap="none">
              <a:solidFill>
                <a:srgbClr val="4D5156"/>
              </a:solidFill>
              <a:latin typeface="Arial"/>
              <a:ea typeface="Arial"/>
              <a:cs typeface="Arial"/>
              <a:sym typeface="Arial"/>
            </a:endParaRPr>
          </a:p>
        </p:txBody>
      </p:sp>
      <p:sp>
        <p:nvSpPr>
          <p:cNvPr id="213" name="Google Shape;213;g2148cc8d006_1_17"/>
          <p:cNvSpPr txBox="1"/>
          <p:nvPr/>
        </p:nvSpPr>
        <p:spPr>
          <a:xfrm>
            <a:off x="460650" y="1744075"/>
            <a:ext cx="8286186" cy="35865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vi-VN" sz="2000" b="0" i="0" u="none" strike="noStrike" cap="none">
                <a:solidFill>
                  <a:srgbClr val="1C1C1E"/>
                </a:solidFill>
                <a:latin typeface="Arial"/>
                <a:ea typeface="Arial"/>
                <a:cs typeface="Arial"/>
                <a:sym typeface="Arial"/>
              </a:rPr>
              <a:t>Ví dụ: Bạn dự định đầu tư 200 triệu đồng vào cổ phiếu VNM với cổ tức 3% / năm. Hệ số β lúc này là 1.1 (rủi ro lớn hơn so với thị trường). Giả sử lãi suất phi rủi ro cũng là 3%, bạn kỳ vọng thị trường có thể tăng giá trị 5%/năm. </a:t>
            </a:r>
            <a:endParaRPr sz="2000" b="0" i="0" u="none" strike="noStrike" cap="none">
              <a:solidFill>
                <a:srgbClr val="1C1C1E"/>
              </a:solidFill>
              <a:latin typeface="Arial"/>
              <a:ea typeface="Arial"/>
              <a:cs typeface="Arial"/>
              <a:sym typeface="Arial"/>
            </a:endParaRPr>
          </a:p>
          <a:p>
            <a:pPr marL="0" marR="0" lvl="0" indent="0" algn="just" rtl="0">
              <a:lnSpc>
                <a:spcPct val="150000"/>
              </a:lnSpc>
              <a:spcBef>
                <a:spcPts val="1200"/>
              </a:spcBef>
              <a:spcAft>
                <a:spcPts val="0"/>
              </a:spcAft>
              <a:buClr>
                <a:srgbClr val="000000"/>
              </a:buClr>
              <a:buSzPts val="2000"/>
              <a:buFont typeface="Arial"/>
              <a:buNone/>
            </a:pPr>
            <a:r>
              <a:rPr lang="vi-VN" sz="2000" b="0" i="0" u="none" strike="noStrike" cap="none">
                <a:solidFill>
                  <a:srgbClr val="1C1C1E"/>
                </a:solidFill>
                <a:latin typeface="Arial"/>
                <a:ea typeface="Arial"/>
                <a:cs typeface="Arial"/>
                <a:sym typeface="Arial"/>
              </a:rPr>
              <a:t>Vậy lợi nhuận kỳ vọng được tính dựa vào mô hình CAPM như sau:</a:t>
            </a:r>
            <a:endParaRPr sz="2000" b="0" i="0" u="none" strike="noStrike" cap="none">
              <a:solidFill>
                <a:srgbClr val="1C1C1E"/>
              </a:solidFill>
              <a:latin typeface="Arial"/>
              <a:ea typeface="Arial"/>
              <a:cs typeface="Arial"/>
              <a:sym typeface="Arial"/>
            </a:endParaRPr>
          </a:p>
          <a:p>
            <a:pPr marL="0" marR="0" lvl="0" indent="0" algn="just" rtl="0">
              <a:lnSpc>
                <a:spcPct val="150000"/>
              </a:lnSpc>
              <a:spcBef>
                <a:spcPts val="1200"/>
              </a:spcBef>
              <a:spcAft>
                <a:spcPts val="0"/>
              </a:spcAft>
              <a:buClr>
                <a:srgbClr val="000000"/>
              </a:buClr>
              <a:buSzPts val="2000"/>
              <a:buFont typeface="Arial"/>
              <a:buNone/>
            </a:pPr>
            <a:r>
              <a:rPr lang="vi-VN" sz="2000" b="0" i="1" u="none" strike="noStrike" cap="none">
                <a:solidFill>
                  <a:srgbClr val="1C1C1E"/>
                </a:solidFill>
                <a:latin typeface="Arial"/>
                <a:ea typeface="Arial"/>
                <a:cs typeface="Arial"/>
                <a:sym typeface="Arial"/>
              </a:rPr>
              <a:t>3% + 1.1 × (5% – 3%) = 5.2%</a:t>
            </a:r>
            <a:endParaRPr sz="2000" b="0" i="1" u="none" strike="noStrike" cap="none">
              <a:solidFill>
                <a:srgbClr val="1C1C1E"/>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endParaRPr sz="1100" b="0" i="1"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g2148cc8d006_1_28"/>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19" name="Google Shape;219;g2148cc8d006_1_28"/>
          <p:cNvSpPr txBox="1"/>
          <p:nvPr/>
        </p:nvSpPr>
        <p:spPr>
          <a:xfrm>
            <a:off x="658000" y="782000"/>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20" name="Google Shape;220;g2148cc8d006_1_28"/>
          <p:cNvSpPr txBox="1"/>
          <p:nvPr/>
        </p:nvSpPr>
        <p:spPr>
          <a:xfrm>
            <a:off x="373200" y="1259000"/>
            <a:ext cx="6076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66700"/>
              </a:lnSpc>
              <a:spcBef>
                <a:spcPts val="0"/>
              </a:spcBef>
              <a:spcAft>
                <a:spcPts val="0"/>
              </a:spcAft>
              <a:buClr>
                <a:srgbClr val="000000"/>
              </a:buClr>
              <a:buSzPts val="2000"/>
              <a:buFont typeface="Arial"/>
              <a:buNone/>
            </a:pPr>
            <a:r>
              <a:rPr lang="vi-VN" sz="2000" b="0" i="0" u="none" strike="noStrike" cap="none">
                <a:solidFill>
                  <a:srgbClr val="4D5156"/>
                </a:solidFill>
                <a:latin typeface="Arial"/>
                <a:ea typeface="Arial"/>
                <a:cs typeface="Arial"/>
                <a:sym typeface="Arial"/>
              </a:rPr>
              <a:t>Dividend Discount Model (DDM) </a:t>
            </a:r>
            <a:endParaRPr sz="2000" b="1" i="0" u="none" strike="noStrike" cap="none">
              <a:solidFill>
                <a:schemeClr val="dk1"/>
              </a:solidFill>
              <a:latin typeface="Arial"/>
              <a:ea typeface="Arial"/>
              <a:cs typeface="Arial"/>
              <a:sym typeface="Arial"/>
            </a:endParaRPr>
          </a:p>
        </p:txBody>
      </p:sp>
      <p:sp>
        <p:nvSpPr>
          <p:cNvPr id="221" name="Google Shape;221;g2148cc8d006_1_28"/>
          <p:cNvSpPr txBox="1"/>
          <p:nvPr/>
        </p:nvSpPr>
        <p:spPr>
          <a:xfrm>
            <a:off x="1018600" y="2398925"/>
            <a:ext cx="7190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66700"/>
              </a:lnSpc>
              <a:spcBef>
                <a:spcPts val="0"/>
              </a:spcBef>
              <a:spcAft>
                <a:spcPts val="0"/>
              </a:spcAft>
              <a:buClr>
                <a:srgbClr val="000000"/>
              </a:buClr>
              <a:buSzPts val="2000"/>
              <a:buFont typeface="Arial"/>
              <a:buNone/>
            </a:pPr>
            <a:endParaRPr sz="2000" b="0" i="0" u="none" strike="noStrike" cap="none">
              <a:solidFill>
                <a:srgbClr val="4D5156"/>
              </a:solidFill>
              <a:latin typeface="Arial"/>
              <a:ea typeface="Arial"/>
              <a:cs typeface="Arial"/>
              <a:sym typeface="Arial"/>
            </a:endParaRPr>
          </a:p>
        </p:txBody>
      </p:sp>
      <p:sp>
        <p:nvSpPr>
          <p:cNvPr id="222" name="Google Shape;222;g2148cc8d006_1_28"/>
          <p:cNvSpPr txBox="1"/>
          <p:nvPr/>
        </p:nvSpPr>
        <p:spPr>
          <a:xfrm>
            <a:off x="373200" y="1807475"/>
            <a:ext cx="8193600" cy="8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50"/>
              <a:buFont typeface="Arial"/>
              <a:buNone/>
            </a:pPr>
            <a:r>
              <a:rPr lang="vi-VN" sz="1450" b="0" i="0" u="none" strike="noStrike" cap="none" dirty="0">
                <a:solidFill>
                  <a:schemeClr val="dk1"/>
                </a:solidFill>
                <a:latin typeface="Arial"/>
                <a:ea typeface="Arial"/>
                <a:cs typeface="Arial"/>
                <a:sym typeface="Arial"/>
              </a:rPr>
              <a:t>DDM là viết tắt của Dividend Discount Method, còn được gọi là phương pháp chiết khấu dòng cổ tức. Đây là một phương pháp định giá doanh nghiệp thông qua ước tính tổng giá trị hiện tại của các dòng cổ tức bằng tiền.</a:t>
            </a:r>
            <a:endParaRPr sz="1400" b="0" i="0" u="none" strike="noStrike" cap="none" dirty="0">
              <a:solidFill>
                <a:schemeClr val="dk1"/>
              </a:solidFill>
              <a:latin typeface="Arial"/>
              <a:ea typeface="Arial"/>
              <a:cs typeface="Arial"/>
              <a:sym typeface="Arial"/>
            </a:endParaRPr>
          </a:p>
        </p:txBody>
      </p:sp>
      <p:pic>
        <p:nvPicPr>
          <p:cNvPr id="223" name="Google Shape;223;g2148cc8d006_1_28"/>
          <p:cNvPicPr preferRelativeResize="0"/>
          <p:nvPr/>
        </p:nvPicPr>
        <p:blipFill rotWithShape="1">
          <a:blip r:embed="rId4">
            <a:alphaModFix/>
          </a:blip>
          <a:srcRect/>
          <a:stretch/>
        </p:blipFill>
        <p:spPr>
          <a:xfrm>
            <a:off x="270550" y="2645225"/>
            <a:ext cx="8686800" cy="1507575"/>
          </a:xfrm>
          <a:prstGeom prst="rect">
            <a:avLst/>
          </a:prstGeom>
          <a:noFill/>
          <a:ln>
            <a:noFill/>
          </a:ln>
        </p:spPr>
      </p:pic>
      <p:sp>
        <p:nvSpPr>
          <p:cNvPr id="224" name="Google Shape;224;g2148cc8d006_1_28"/>
          <p:cNvSpPr txBox="1"/>
          <p:nvPr/>
        </p:nvSpPr>
        <p:spPr>
          <a:xfrm>
            <a:off x="543550" y="3797125"/>
            <a:ext cx="8363100" cy="17949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2700"/>
              </a:spcBef>
              <a:spcAft>
                <a:spcPts val="0"/>
              </a:spcAft>
              <a:buClr>
                <a:srgbClr val="000000"/>
              </a:buClr>
              <a:buSzPts val="1350"/>
              <a:buFont typeface="Arial"/>
              <a:buNone/>
            </a:pPr>
            <a:r>
              <a:rPr lang="vi-VN" sz="1350" b="0" i="0" u="none" strike="noStrike" cap="none" dirty="0">
                <a:solidFill>
                  <a:srgbClr val="15171A"/>
                </a:solidFill>
                <a:highlight>
                  <a:srgbClr val="FFFFFF"/>
                </a:highlight>
                <a:latin typeface="Arial"/>
                <a:ea typeface="Arial"/>
                <a:cs typeface="Arial"/>
                <a:sym typeface="Arial"/>
              </a:rPr>
              <a:t>Trong đó:</a:t>
            </a:r>
            <a:endParaRPr sz="1350" b="0" i="0" u="none" strike="noStrike" cap="none" dirty="0">
              <a:solidFill>
                <a:srgbClr val="15171A"/>
              </a:solidFill>
              <a:highlight>
                <a:srgbClr val="FFFFFF"/>
              </a:highlight>
              <a:latin typeface="Arial"/>
              <a:ea typeface="Arial"/>
              <a:cs typeface="Arial"/>
              <a:sym typeface="Arial"/>
            </a:endParaRPr>
          </a:p>
          <a:p>
            <a:pPr marL="457200" marR="0" lvl="0" indent="-314325" algn="just" rtl="0">
              <a:lnSpc>
                <a:spcPct val="115000"/>
              </a:lnSpc>
              <a:spcBef>
                <a:spcPts val="2200"/>
              </a:spcBef>
              <a:spcAft>
                <a:spcPts val="0"/>
              </a:spcAft>
              <a:buClr>
                <a:srgbClr val="15171A"/>
              </a:buClr>
              <a:buSzPts val="1350"/>
              <a:buFont typeface="Arial"/>
              <a:buChar char="●"/>
            </a:pPr>
            <a:r>
              <a:rPr lang="vi-VN" sz="1350" b="0" i="0" u="none" strike="noStrike" cap="none" dirty="0">
                <a:solidFill>
                  <a:srgbClr val="15171A"/>
                </a:solidFill>
                <a:highlight>
                  <a:srgbClr val="FFFFFF"/>
                </a:highlight>
                <a:latin typeface="Arial"/>
                <a:ea typeface="Arial"/>
                <a:cs typeface="Arial"/>
                <a:sym typeface="Arial"/>
              </a:rPr>
              <a:t>P0: giá trị của một cổ phiếu ở thời điểm hiện tại;</a:t>
            </a:r>
            <a:endParaRPr sz="1350" b="0" i="0" u="none" strike="noStrike" cap="none" dirty="0">
              <a:solidFill>
                <a:srgbClr val="15171A"/>
              </a:solidFill>
              <a:highlight>
                <a:srgbClr val="FFFFFF"/>
              </a:highlight>
              <a:latin typeface="Arial"/>
              <a:ea typeface="Arial"/>
              <a:cs typeface="Arial"/>
              <a:sym typeface="Arial"/>
            </a:endParaRPr>
          </a:p>
          <a:p>
            <a:pPr marL="457200" marR="0" lvl="0" indent="-314325" algn="just" rtl="0">
              <a:lnSpc>
                <a:spcPct val="115000"/>
              </a:lnSpc>
              <a:spcBef>
                <a:spcPts val="0"/>
              </a:spcBef>
              <a:spcAft>
                <a:spcPts val="0"/>
              </a:spcAft>
              <a:buClr>
                <a:srgbClr val="15171A"/>
              </a:buClr>
              <a:buSzPts val="1350"/>
              <a:buFont typeface="Arial"/>
              <a:buChar char="●"/>
            </a:pPr>
            <a:r>
              <a:rPr lang="vi-VN" sz="1350" b="0" i="0" u="none" strike="noStrike" cap="none" dirty="0">
                <a:solidFill>
                  <a:srgbClr val="15171A"/>
                </a:solidFill>
                <a:highlight>
                  <a:srgbClr val="FFFFFF"/>
                </a:highlight>
                <a:latin typeface="Arial"/>
                <a:ea typeface="Arial"/>
                <a:cs typeface="Arial"/>
                <a:sym typeface="Arial"/>
              </a:rPr>
              <a:t>D: cổ tức mà nhà đầu tư kỳ vọng nhận được trong tương lai;</a:t>
            </a:r>
            <a:endParaRPr sz="1350" b="0" i="0" u="none" strike="noStrike" cap="none" dirty="0">
              <a:solidFill>
                <a:srgbClr val="15171A"/>
              </a:solidFill>
              <a:highlight>
                <a:srgbClr val="FFFFFF"/>
              </a:highlight>
              <a:latin typeface="Arial"/>
              <a:ea typeface="Arial"/>
              <a:cs typeface="Arial"/>
              <a:sym typeface="Arial"/>
            </a:endParaRPr>
          </a:p>
          <a:p>
            <a:pPr marL="457200" marR="0" lvl="0" indent="-314325" algn="just" rtl="0">
              <a:lnSpc>
                <a:spcPct val="115000"/>
              </a:lnSpc>
              <a:spcBef>
                <a:spcPts val="0"/>
              </a:spcBef>
              <a:spcAft>
                <a:spcPts val="0"/>
              </a:spcAft>
              <a:buClr>
                <a:srgbClr val="15171A"/>
              </a:buClr>
              <a:buSzPts val="1350"/>
              <a:buFont typeface="Arial"/>
              <a:buChar char="●"/>
            </a:pPr>
            <a:r>
              <a:rPr lang="vi-VN" sz="1350" b="0" i="0" u="none" strike="noStrike" cap="none" dirty="0">
                <a:solidFill>
                  <a:srgbClr val="15171A"/>
                </a:solidFill>
                <a:highlight>
                  <a:srgbClr val="FFFFFF"/>
                </a:highlight>
                <a:latin typeface="Arial"/>
                <a:ea typeface="Arial"/>
                <a:cs typeface="Arial"/>
                <a:sym typeface="Arial"/>
              </a:rPr>
              <a:t>Ke: tỷ suất lợi nhuận mà nhà đầu tư kỳ vọng nhận được khi mua cổ phiếu. ke thường được xác định bằng mô hình CAPM;</a:t>
            </a:r>
            <a:endParaRPr sz="1350" b="0" i="0" u="none" strike="noStrike" cap="none" dirty="0">
              <a:solidFill>
                <a:srgbClr val="15171A"/>
              </a:solidFill>
              <a:highlight>
                <a:srgbClr val="FFFFFF"/>
              </a:highlight>
              <a:latin typeface="Arial"/>
              <a:ea typeface="Arial"/>
              <a:cs typeface="Arial"/>
              <a:sym typeface="Arial"/>
            </a:endParaRPr>
          </a:p>
          <a:p>
            <a:pPr marL="457200" marR="0" lvl="0" indent="-314325" algn="just" rtl="0">
              <a:lnSpc>
                <a:spcPct val="115000"/>
              </a:lnSpc>
              <a:spcBef>
                <a:spcPts val="0"/>
              </a:spcBef>
              <a:spcAft>
                <a:spcPts val="0"/>
              </a:spcAft>
              <a:buClr>
                <a:srgbClr val="15171A"/>
              </a:buClr>
              <a:buSzPts val="1350"/>
              <a:buFont typeface="Arial"/>
              <a:buChar char="●"/>
            </a:pPr>
            <a:r>
              <a:rPr lang="vi-VN" sz="1350" b="0" i="0" u="none" strike="noStrike" cap="none" dirty="0">
                <a:solidFill>
                  <a:srgbClr val="15171A"/>
                </a:solidFill>
                <a:highlight>
                  <a:srgbClr val="FFFFFF"/>
                </a:highlight>
                <a:latin typeface="Arial"/>
                <a:ea typeface="Arial"/>
                <a:cs typeface="Arial"/>
                <a:sym typeface="Arial"/>
              </a:rPr>
              <a:t>Pt: Giá cổ phiếu kỳ vọng tại thời điểm cuối năm t.</a:t>
            </a:r>
            <a:endParaRPr sz="1350" b="0" i="0" u="none" strike="noStrike" cap="none" dirty="0">
              <a:solidFill>
                <a:srgbClr val="15171A"/>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g2148cc8d006_1_44"/>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30" name="Google Shape;230;g2148cc8d006_1_44"/>
          <p:cNvSpPr txBox="1"/>
          <p:nvPr/>
        </p:nvSpPr>
        <p:spPr>
          <a:xfrm>
            <a:off x="492300" y="802625"/>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Nunito"/>
                <a:ea typeface="Nunito"/>
                <a:cs typeface="Nunito"/>
                <a:sym typeface="Nunito"/>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31" name="Google Shape;231;g2148cc8d006_1_44"/>
          <p:cNvSpPr txBox="1"/>
          <p:nvPr/>
        </p:nvSpPr>
        <p:spPr>
          <a:xfrm>
            <a:off x="557927" y="1235073"/>
            <a:ext cx="6076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66700"/>
              </a:lnSpc>
              <a:spcBef>
                <a:spcPts val="0"/>
              </a:spcBef>
              <a:spcAft>
                <a:spcPts val="0"/>
              </a:spcAft>
              <a:buClr>
                <a:srgbClr val="000000"/>
              </a:buClr>
              <a:buSzPts val="2000"/>
              <a:buFont typeface="Arial"/>
              <a:buNone/>
            </a:pPr>
            <a:r>
              <a:rPr lang="vi-VN" sz="2000" b="0" i="0" u="none" strike="noStrike" cap="none">
                <a:solidFill>
                  <a:srgbClr val="4D5156"/>
                </a:solidFill>
                <a:latin typeface="Arial"/>
                <a:ea typeface="Arial"/>
                <a:cs typeface="Arial"/>
                <a:sym typeface="Arial"/>
              </a:rPr>
              <a:t>Dividend Discount Model (DDM) </a:t>
            </a:r>
            <a:endParaRPr sz="2000" b="1" i="0" u="none" strike="noStrike" cap="none">
              <a:solidFill>
                <a:schemeClr val="dk1"/>
              </a:solidFill>
              <a:latin typeface="Arial"/>
              <a:ea typeface="Arial"/>
              <a:cs typeface="Arial"/>
              <a:sym typeface="Arial"/>
            </a:endParaRPr>
          </a:p>
        </p:txBody>
      </p:sp>
      <p:sp>
        <p:nvSpPr>
          <p:cNvPr id="232" name="Google Shape;232;g2148cc8d006_1_44"/>
          <p:cNvSpPr txBox="1"/>
          <p:nvPr/>
        </p:nvSpPr>
        <p:spPr>
          <a:xfrm>
            <a:off x="1018600" y="2398925"/>
            <a:ext cx="7190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66700"/>
              </a:lnSpc>
              <a:spcBef>
                <a:spcPts val="0"/>
              </a:spcBef>
              <a:spcAft>
                <a:spcPts val="0"/>
              </a:spcAft>
              <a:buClr>
                <a:srgbClr val="000000"/>
              </a:buClr>
              <a:buSzPts val="2000"/>
              <a:buFont typeface="Arial"/>
              <a:buNone/>
            </a:pPr>
            <a:endParaRPr sz="2000" b="0" i="0" u="none" strike="noStrike" cap="none">
              <a:solidFill>
                <a:srgbClr val="4D5156"/>
              </a:solidFill>
              <a:latin typeface="Arial"/>
              <a:ea typeface="Arial"/>
              <a:cs typeface="Arial"/>
              <a:sym typeface="Arial"/>
            </a:endParaRPr>
          </a:p>
        </p:txBody>
      </p:sp>
      <p:pic>
        <p:nvPicPr>
          <p:cNvPr id="233" name="Google Shape;233;g2148cc8d006_1_44"/>
          <p:cNvPicPr preferRelativeResize="0"/>
          <p:nvPr/>
        </p:nvPicPr>
        <p:blipFill rotWithShape="1">
          <a:blip r:embed="rId4">
            <a:alphaModFix/>
          </a:blip>
          <a:srcRect/>
          <a:stretch/>
        </p:blipFill>
        <p:spPr>
          <a:xfrm>
            <a:off x="884025" y="3282675"/>
            <a:ext cx="6481999" cy="1674525"/>
          </a:xfrm>
          <a:prstGeom prst="rect">
            <a:avLst/>
          </a:prstGeom>
          <a:noFill/>
          <a:ln>
            <a:noFill/>
          </a:ln>
        </p:spPr>
      </p:pic>
      <p:sp>
        <p:nvSpPr>
          <p:cNvPr id="234" name="Google Shape;234;g2148cc8d006_1_44"/>
          <p:cNvSpPr txBox="1"/>
          <p:nvPr/>
        </p:nvSpPr>
        <p:spPr>
          <a:xfrm>
            <a:off x="557927" y="2141370"/>
            <a:ext cx="82533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2200"/>
              </a:spcBef>
              <a:spcAft>
                <a:spcPts val="0"/>
              </a:spcAft>
              <a:buClr>
                <a:srgbClr val="000000"/>
              </a:buClr>
              <a:buSzPts val="1450"/>
              <a:buFont typeface="Arial"/>
              <a:buNone/>
            </a:pPr>
            <a:r>
              <a:rPr lang="vi-VN" sz="1450" b="0" i="0" u="none" strike="noStrike" cap="none">
                <a:solidFill>
                  <a:srgbClr val="15171A"/>
                </a:solidFill>
                <a:highlight>
                  <a:srgbClr val="FFFFFF"/>
                </a:highlight>
                <a:latin typeface="Arial"/>
                <a:ea typeface="Arial"/>
                <a:cs typeface="Arial"/>
                <a:sym typeface="Arial"/>
              </a:rPr>
              <a:t>Ví dụ: Trong 3 năm tới, cổ phiếu ABC được kỳ vọng sẽ chi trả cổ tức lần lượt là 2.000 đồng, 2.100 đồng và 2.200 đồng. Giá cổ phiếu được kỳ vọng là 20.000 đồng tại thời điểm cuối năm thứ 3. Biết lợi suất yêu cầu (ke) của cổ phiếu này là 10%. Tính giá trị P0 của cổ phiếu.Giá trị hiện tại của các dòng cổ tức trong tương lai của cổ phiếu trên được tính như sau:</a:t>
            </a:r>
            <a:endParaRPr sz="1450" b="0" i="0" u="none" strike="noStrike" cap="none">
              <a:solidFill>
                <a:srgbClr val="15171A"/>
              </a:solidFill>
              <a:highlight>
                <a:srgbClr val="FFFFFF"/>
              </a:highlight>
              <a:latin typeface="Arial"/>
              <a:ea typeface="Arial"/>
              <a:cs typeface="Arial"/>
              <a:sym typeface="Arial"/>
            </a:endParaRPr>
          </a:p>
          <a:p>
            <a:pPr marL="0" marR="0" lvl="0" indent="0" algn="l" rtl="0">
              <a:lnSpc>
                <a:spcPct val="115000"/>
              </a:lnSpc>
              <a:spcBef>
                <a:spcPts val="2200"/>
              </a:spcBef>
              <a:spcAft>
                <a:spcPts val="0"/>
              </a:spcAft>
              <a:buClr>
                <a:srgbClr val="000000"/>
              </a:buClr>
              <a:buSzPts val="1350"/>
              <a:buFont typeface="Arial"/>
              <a:buNone/>
            </a:pPr>
            <a:endParaRPr sz="1350" b="0" i="0" u="none" strike="noStrike" cap="none">
              <a:solidFill>
                <a:srgbClr val="15171A"/>
              </a:solidFill>
              <a:highlight>
                <a:srgbClr val="FFFFFF"/>
              </a:highlight>
              <a:latin typeface="Arial"/>
              <a:ea typeface="Arial"/>
              <a:cs typeface="Arial"/>
              <a:sym typeface="Arial"/>
            </a:endParaRPr>
          </a:p>
          <a:p>
            <a:pPr marL="0" marR="0" lvl="0" indent="0" algn="l" rtl="0">
              <a:lnSpc>
                <a:spcPct val="115000"/>
              </a:lnSpc>
              <a:spcBef>
                <a:spcPts val="2200"/>
              </a:spcBef>
              <a:spcAft>
                <a:spcPts val="0"/>
              </a:spcAft>
              <a:buClr>
                <a:srgbClr val="000000"/>
              </a:buClr>
              <a:buSzPts val="1350"/>
              <a:buFont typeface="Arial"/>
              <a:buNone/>
            </a:pPr>
            <a:endParaRPr sz="1350" b="0" i="0" u="none" strike="noStrike" cap="none">
              <a:solidFill>
                <a:srgbClr val="15171A"/>
              </a:solidFill>
              <a:highlight>
                <a:srgbClr val="FFFFFF"/>
              </a:highlight>
              <a:latin typeface="Arial"/>
              <a:ea typeface="Arial"/>
              <a:cs typeface="Arial"/>
              <a:sym typeface="Arial"/>
            </a:endParaRPr>
          </a:p>
          <a:p>
            <a:pPr marL="0" marR="0" lvl="0" indent="0" algn="l" rtl="0">
              <a:lnSpc>
                <a:spcPct val="115000"/>
              </a:lnSpc>
              <a:spcBef>
                <a:spcPts val="2200"/>
              </a:spcBef>
              <a:spcAft>
                <a:spcPts val="0"/>
              </a:spcAft>
              <a:buClr>
                <a:srgbClr val="000000"/>
              </a:buClr>
              <a:buSzPts val="1350"/>
              <a:buFont typeface="Arial"/>
              <a:buNone/>
            </a:pPr>
            <a:endParaRPr sz="1350" b="0" i="0" u="none" strike="noStrike" cap="none">
              <a:solidFill>
                <a:srgbClr val="15171A"/>
              </a:solidFill>
              <a:highlight>
                <a:srgbClr val="FFFFFF"/>
              </a:highlight>
              <a:latin typeface="Arial"/>
              <a:ea typeface="Arial"/>
              <a:cs typeface="Arial"/>
              <a:sym typeface="Arial"/>
            </a:endParaRPr>
          </a:p>
          <a:p>
            <a:pPr marL="0" marR="0" lvl="0" indent="0" algn="l" rtl="0">
              <a:lnSpc>
                <a:spcPct val="115000"/>
              </a:lnSpc>
              <a:spcBef>
                <a:spcPts val="2700"/>
              </a:spcBef>
              <a:spcAft>
                <a:spcPts val="0"/>
              </a:spcAft>
              <a:buClr>
                <a:srgbClr val="000000"/>
              </a:buClr>
              <a:buSzPts val="1450"/>
              <a:buFont typeface="Arial"/>
              <a:buNone/>
            </a:pPr>
            <a:endParaRPr sz="1450" b="0" i="0" u="none" strike="noStrike" cap="none">
              <a:solidFill>
                <a:srgbClr val="15171A"/>
              </a:solidFill>
              <a:highlight>
                <a:srgbClr val="FFFFFF"/>
              </a:highlight>
              <a:latin typeface="Arial"/>
              <a:ea typeface="Arial"/>
              <a:cs typeface="Arial"/>
              <a:sym typeface="Arial"/>
            </a:endParaRPr>
          </a:p>
          <a:p>
            <a:pPr marL="0" marR="0" lvl="0" indent="0" algn="l" rtl="0">
              <a:lnSpc>
                <a:spcPct val="115000"/>
              </a:lnSpc>
              <a:spcBef>
                <a:spcPts val="2700"/>
              </a:spcBef>
              <a:spcAft>
                <a:spcPts val="0"/>
              </a:spcAft>
              <a:buClr>
                <a:srgbClr val="000000"/>
              </a:buClr>
              <a:buSzPts val="1450"/>
              <a:buFont typeface="Arial"/>
              <a:buNone/>
            </a:pPr>
            <a:r>
              <a:rPr lang="vi-VN" sz="1450" b="0" i="0" u="none" strike="noStrike" cap="none">
                <a:solidFill>
                  <a:srgbClr val="15171A"/>
                </a:solidFill>
                <a:highlight>
                  <a:srgbClr val="FFFFFF"/>
                </a:highlight>
                <a:latin typeface="Arial"/>
                <a:ea typeface="Arial"/>
                <a:cs typeface="Arial"/>
                <a:sym typeface="Arial"/>
              </a:rPr>
              <a:t>P0 = 20.230 đồng. Giá trị hiện tại của cổ phiếu ABC theo phương pháp DDM là 20.230 đồng.</a:t>
            </a:r>
            <a:endParaRPr sz="1450" b="0" i="0" u="none" strike="noStrike" cap="none">
              <a:solidFill>
                <a:srgbClr val="15171A"/>
              </a:solidFill>
              <a:highlight>
                <a:srgbClr val="FFFFFF"/>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g2145372eafe_0_62"/>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40" name="Google Shape;240;g2145372eafe_0_62"/>
          <p:cNvSpPr txBox="1"/>
          <p:nvPr/>
        </p:nvSpPr>
        <p:spPr>
          <a:xfrm>
            <a:off x="650800" y="811450"/>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41" name="Google Shape;241;g2145372eafe_0_62"/>
          <p:cNvSpPr txBox="1"/>
          <p:nvPr/>
        </p:nvSpPr>
        <p:spPr>
          <a:xfrm>
            <a:off x="504900" y="1685725"/>
            <a:ext cx="1530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1" i="0" u="none" strike="noStrike" cap="none">
                <a:solidFill>
                  <a:schemeClr val="dk1"/>
                </a:solidFill>
                <a:latin typeface="Arial"/>
                <a:ea typeface="Arial"/>
                <a:cs typeface="Arial"/>
                <a:sym typeface="Arial"/>
              </a:rPr>
              <a:t>Phái sinh</a:t>
            </a:r>
            <a:endParaRPr sz="2000" b="0" i="0" u="none" strike="noStrike" cap="none">
              <a:solidFill>
                <a:schemeClr val="dk1"/>
              </a:solidFill>
              <a:latin typeface="Arial"/>
              <a:ea typeface="Arial"/>
              <a:cs typeface="Arial"/>
              <a:sym typeface="Arial"/>
            </a:endParaRPr>
          </a:p>
        </p:txBody>
      </p:sp>
      <p:pic>
        <p:nvPicPr>
          <p:cNvPr id="242" name="Google Shape;242;g2145372eafe_0_62"/>
          <p:cNvPicPr preferRelativeResize="0"/>
          <p:nvPr/>
        </p:nvPicPr>
        <p:blipFill rotWithShape="1">
          <a:blip r:embed="rId4">
            <a:alphaModFix/>
          </a:blip>
          <a:srcRect/>
          <a:stretch/>
        </p:blipFill>
        <p:spPr>
          <a:xfrm>
            <a:off x="3215200" y="2441675"/>
            <a:ext cx="3005400" cy="30335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g22c6f194d4b_6_48"/>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48" name="Google Shape;248;g22c6f194d4b_6_48"/>
          <p:cNvSpPr txBox="1"/>
          <p:nvPr/>
        </p:nvSpPr>
        <p:spPr>
          <a:xfrm>
            <a:off x="753300" y="797913"/>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A. Kiến thức về các sản phẩm trong tài chính</a:t>
            </a:r>
            <a:endParaRPr sz="2000" b="0" i="0" u="none" strike="noStrike" cap="none">
              <a:solidFill>
                <a:schemeClr val="dk1"/>
              </a:solidFill>
              <a:latin typeface="Arial"/>
              <a:ea typeface="Arial"/>
              <a:cs typeface="Arial"/>
              <a:sym typeface="Arial"/>
            </a:endParaRPr>
          </a:p>
        </p:txBody>
      </p:sp>
      <p:sp>
        <p:nvSpPr>
          <p:cNvPr id="249" name="Google Shape;249;g22c6f194d4b_6_48"/>
          <p:cNvSpPr txBox="1"/>
          <p:nvPr/>
        </p:nvSpPr>
        <p:spPr>
          <a:xfrm>
            <a:off x="504900" y="1685725"/>
            <a:ext cx="1530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1" i="0" u="none" strike="noStrike" cap="none">
                <a:solidFill>
                  <a:schemeClr val="dk1"/>
                </a:solidFill>
                <a:latin typeface="Arial"/>
                <a:ea typeface="Arial"/>
                <a:cs typeface="Arial"/>
                <a:sym typeface="Arial"/>
              </a:rPr>
              <a:t>Phái sinh</a:t>
            </a:r>
            <a:endParaRPr sz="2000" b="0" i="0" u="none" strike="noStrike" cap="none">
              <a:solidFill>
                <a:schemeClr val="dk1"/>
              </a:solidFill>
              <a:latin typeface="Arial"/>
              <a:ea typeface="Arial"/>
              <a:cs typeface="Arial"/>
              <a:sym typeface="Arial"/>
            </a:endParaRPr>
          </a:p>
        </p:txBody>
      </p:sp>
      <p:sp>
        <p:nvSpPr>
          <p:cNvPr id="250" name="Google Shape;250;g22c6f194d4b_6_48"/>
          <p:cNvSpPr txBox="1"/>
          <p:nvPr/>
        </p:nvSpPr>
        <p:spPr>
          <a:xfrm>
            <a:off x="942109" y="2085925"/>
            <a:ext cx="7945391" cy="3262401"/>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rgbClr val="363636"/>
              </a:buClr>
              <a:buSzPts val="2000"/>
              <a:buFont typeface="Arial"/>
              <a:buChar char="●"/>
            </a:pPr>
            <a:r>
              <a:rPr lang="vi-VN" sz="2000" b="0" i="0" u="none" strike="noStrike" cap="none" dirty="0">
                <a:solidFill>
                  <a:srgbClr val="363636"/>
                </a:solidFill>
                <a:highlight>
                  <a:srgbClr val="FFFFFF"/>
                </a:highlight>
                <a:latin typeface="Arial"/>
                <a:ea typeface="Arial"/>
                <a:cs typeface="Arial"/>
                <a:sym typeface="Arial"/>
              </a:rPr>
              <a:t>Chứng khoán phái sinh được định nghĩa là một công cụ tài chính dưới dạng hợp đồng mà trong đó giá trị của CKPS phụ thuộc vào một hay nhiều loại tài sản cơ sở.</a:t>
            </a:r>
            <a:endParaRPr sz="2000" b="0" i="0" u="none" strike="noStrike" cap="none" dirty="0">
              <a:solidFill>
                <a:srgbClr val="363636"/>
              </a:solidFill>
              <a:highlight>
                <a:srgbClr val="FFFFFF"/>
              </a:highlight>
              <a:latin typeface="Arial"/>
              <a:ea typeface="Arial"/>
              <a:cs typeface="Arial"/>
              <a:sym typeface="Arial"/>
            </a:endParaRPr>
          </a:p>
          <a:p>
            <a:pPr marL="457200" marR="0" lvl="0" indent="-355600" algn="just" rtl="0">
              <a:lnSpc>
                <a:spcPct val="100000"/>
              </a:lnSpc>
              <a:spcBef>
                <a:spcPts val="0"/>
              </a:spcBef>
              <a:spcAft>
                <a:spcPts val="0"/>
              </a:spcAft>
              <a:buClr>
                <a:srgbClr val="363636"/>
              </a:buClr>
              <a:buSzPts val="2000"/>
              <a:buFont typeface="Arial"/>
              <a:buChar char="●"/>
            </a:pPr>
            <a:r>
              <a:rPr lang="vi-VN" sz="2000" b="0" i="0" u="none" strike="noStrike" cap="none" dirty="0">
                <a:solidFill>
                  <a:srgbClr val="363636"/>
                </a:solidFill>
                <a:highlight>
                  <a:srgbClr val="FFFFFF"/>
                </a:highlight>
                <a:latin typeface="Arial"/>
                <a:ea typeface="Arial"/>
                <a:cs typeface="Arial"/>
                <a:sym typeface="Arial"/>
              </a:rPr>
              <a:t>Ở thị trường CK Việt Nam, tồn tại 2 loại phái sinh chính là </a:t>
            </a:r>
            <a:r>
              <a:rPr lang="vi-VN" sz="2000" b="0" i="0" u="sng" strike="noStrike" cap="none" dirty="0">
                <a:solidFill>
                  <a:schemeClr val="hlink"/>
                </a:solidFill>
                <a:highlight>
                  <a:srgbClr val="FFFFFF"/>
                </a:highlight>
                <a:latin typeface="Arial"/>
                <a:ea typeface="Arial"/>
                <a:cs typeface="Arial"/>
                <a:sym typeface="Arial"/>
                <a:hlinkClick r:id="rId4"/>
              </a:rPr>
              <a:t>Future</a:t>
            </a:r>
            <a:r>
              <a:rPr lang="vi-VN" sz="2000" b="0" i="0" u="none" strike="noStrike" cap="none" dirty="0">
                <a:solidFill>
                  <a:srgbClr val="363636"/>
                </a:solidFill>
                <a:highlight>
                  <a:srgbClr val="FFFFFF"/>
                </a:highlight>
                <a:latin typeface="Arial"/>
                <a:ea typeface="Arial"/>
                <a:cs typeface="Arial"/>
                <a:sym typeface="Arial"/>
              </a:rPr>
              <a:t> (cho VN30, trái phiếu chính phủ) và </a:t>
            </a:r>
            <a:r>
              <a:rPr lang="vi-VN" sz="2000" b="0" i="0" u="sng" strike="noStrike" cap="none" dirty="0">
                <a:solidFill>
                  <a:schemeClr val="hlink"/>
                </a:solidFill>
                <a:highlight>
                  <a:srgbClr val="FFFFFF"/>
                </a:highlight>
                <a:latin typeface="Arial"/>
                <a:ea typeface="Arial"/>
                <a:cs typeface="Arial"/>
                <a:sym typeface="Arial"/>
                <a:hlinkClick r:id="rId5"/>
              </a:rPr>
              <a:t>Chứng quyền bảo đảm</a:t>
            </a:r>
            <a:r>
              <a:rPr lang="vi-VN" sz="2000" b="0" i="0" u="none" strike="noStrike" cap="none" dirty="0">
                <a:solidFill>
                  <a:srgbClr val="363636"/>
                </a:solidFill>
                <a:highlight>
                  <a:srgbClr val="FFFFFF"/>
                </a:highlight>
                <a:latin typeface="Arial"/>
                <a:ea typeface="Arial"/>
                <a:cs typeface="Arial"/>
                <a:sym typeface="Arial"/>
              </a:rPr>
              <a:t> (cho các cổ phiếu “blue chip”)</a:t>
            </a:r>
            <a:endParaRPr sz="2000" b="0" i="0" u="none" strike="noStrike" cap="none" dirty="0">
              <a:solidFill>
                <a:srgbClr val="363636"/>
              </a:solidFill>
              <a:highlight>
                <a:srgbClr val="FFFFFF"/>
              </a:highlight>
              <a:latin typeface="Arial"/>
              <a:ea typeface="Arial"/>
              <a:cs typeface="Arial"/>
              <a:sym typeface="Arial"/>
            </a:endParaRPr>
          </a:p>
          <a:p>
            <a:pPr marL="457200" marR="0" lvl="0" indent="-355600" algn="just" rtl="0">
              <a:lnSpc>
                <a:spcPct val="100000"/>
              </a:lnSpc>
              <a:spcBef>
                <a:spcPts val="0"/>
              </a:spcBef>
              <a:spcAft>
                <a:spcPts val="0"/>
              </a:spcAft>
              <a:buClr>
                <a:srgbClr val="363636"/>
              </a:buClr>
              <a:buSzPts val="2000"/>
              <a:buFont typeface="Arial"/>
              <a:buChar char="●"/>
            </a:pPr>
            <a:r>
              <a:rPr lang="vi-VN" sz="2000" b="0" i="0" u="none" strike="noStrike" cap="none" dirty="0">
                <a:solidFill>
                  <a:srgbClr val="363636"/>
                </a:solidFill>
                <a:highlight>
                  <a:srgbClr val="FFFFFF"/>
                </a:highlight>
                <a:latin typeface="Arial"/>
                <a:ea typeface="Arial"/>
                <a:cs typeface="Arial"/>
                <a:sym typeface="Arial"/>
              </a:rPr>
              <a:t>Với các thị trường nước ngoài/ crypto, còn tồn tại các loại hợp đồng phức tạp hơn như Put/ Binary Options/ CFD  </a:t>
            </a:r>
            <a:endParaRPr sz="2000" b="0" i="0" u="none" strike="noStrike" cap="none" dirty="0">
              <a:solidFill>
                <a:srgbClr val="363636"/>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363636"/>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363636"/>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363636"/>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363636"/>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g22c6f194d4b_6_48"/>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48" name="Google Shape;248;g22c6f194d4b_6_48"/>
          <p:cNvSpPr txBox="1"/>
          <p:nvPr/>
        </p:nvSpPr>
        <p:spPr>
          <a:xfrm>
            <a:off x="753300" y="797913"/>
            <a:ext cx="8134200" cy="861734"/>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en-US" sz="2500" b="0" i="0" u="none" strike="noStrike" cap="none" dirty="0" smtClean="0">
                <a:solidFill>
                  <a:schemeClr val="dk1"/>
                </a:solidFill>
                <a:latin typeface="Arial"/>
                <a:ea typeface="Arial"/>
                <a:cs typeface="Arial"/>
                <a:sym typeface="Arial"/>
              </a:rPr>
              <a:t>A</a:t>
            </a:r>
            <a:r>
              <a:rPr lang="vi-VN"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Cụ</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thể</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các</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chủ</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đề</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trong</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khóa</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học</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cho</a:t>
            </a:r>
            <a:r>
              <a:rPr lang="en-US" sz="2500" b="0" i="0" u="none" strike="noStrike" cap="none" dirty="0" smtClean="0">
                <a:solidFill>
                  <a:schemeClr val="dk1"/>
                </a:solidFill>
                <a:latin typeface="Arial"/>
                <a:ea typeface="Arial"/>
                <a:cs typeface="Arial"/>
                <a:sym typeface="Arial"/>
              </a:rPr>
              <a:t> 3 </a:t>
            </a:r>
            <a:r>
              <a:rPr lang="en-US" sz="2500" b="0" i="0" u="none" strike="noStrike" cap="none" dirty="0" err="1" smtClean="0">
                <a:solidFill>
                  <a:schemeClr val="dk1"/>
                </a:solidFill>
                <a:latin typeface="Arial"/>
                <a:ea typeface="Arial"/>
                <a:cs typeface="Arial"/>
                <a:sym typeface="Arial"/>
              </a:rPr>
              <a:t>thị</a:t>
            </a:r>
            <a:r>
              <a:rPr lang="en-US" sz="2500" b="0" i="0" u="none" strike="noStrike" cap="none" dirty="0" smtClean="0">
                <a:solidFill>
                  <a:schemeClr val="dk1"/>
                </a:solidFill>
                <a:latin typeface="Arial"/>
                <a:ea typeface="Arial"/>
                <a:cs typeface="Arial"/>
                <a:sym typeface="Arial"/>
              </a:rPr>
              <a:t> </a:t>
            </a:r>
            <a:r>
              <a:rPr lang="en-US" sz="2500" b="0" i="0" u="none" strike="noStrike" cap="none" dirty="0" err="1" smtClean="0">
                <a:solidFill>
                  <a:schemeClr val="dk1"/>
                </a:solidFill>
                <a:latin typeface="Arial"/>
                <a:ea typeface="Arial"/>
                <a:cs typeface="Arial"/>
                <a:sym typeface="Arial"/>
              </a:rPr>
              <a:t>trường</a:t>
            </a:r>
            <a:r>
              <a:rPr lang="en-US" sz="2500" b="0" i="0" u="none" strike="noStrike" cap="none" dirty="0" smtClean="0">
                <a:solidFill>
                  <a:schemeClr val="dk1"/>
                </a:solidFill>
                <a:latin typeface="Arial"/>
                <a:ea typeface="Arial"/>
                <a:cs typeface="Arial"/>
                <a:sym typeface="Arial"/>
              </a:rPr>
              <a:t> </a:t>
            </a:r>
            <a:r>
              <a:rPr lang="en-US" sz="2500" b="1" i="0" u="none" strike="noStrike" cap="none" dirty="0" smtClean="0">
                <a:solidFill>
                  <a:schemeClr val="dk1"/>
                </a:solidFill>
                <a:latin typeface="Arial"/>
                <a:ea typeface="Arial"/>
                <a:cs typeface="Arial"/>
                <a:sym typeface="Arial"/>
              </a:rPr>
              <a:t>FX, Crypto, </a:t>
            </a:r>
            <a:r>
              <a:rPr lang="en-US" sz="2500" b="1" i="0" u="none" strike="noStrike" cap="none" dirty="0" err="1" smtClean="0">
                <a:solidFill>
                  <a:schemeClr val="dk1"/>
                </a:solidFill>
                <a:latin typeface="Arial"/>
                <a:ea typeface="Arial"/>
                <a:cs typeface="Arial"/>
                <a:sym typeface="Arial"/>
              </a:rPr>
              <a:t>Chứng</a:t>
            </a:r>
            <a:r>
              <a:rPr lang="en-US" sz="2500" b="1" i="0" u="none" strike="noStrike" cap="none" dirty="0" smtClean="0">
                <a:solidFill>
                  <a:schemeClr val="dk1"/>
                </a:solidFill>
                <a:latin typeface="Arial"/>
                <a:ea typeface="Arial"/>
                <a:cs typeface="Arial"/>
                <a:sym typeface="Arial"/>
              </a:rPr>
              <a:t> </a:t>
            </a:r>
            <a:r>
              <a:rPr lang="en-US" sz="2500" b="1" i="0" u="none" strike="noStrike" cap="none" dirty="0" err="1" smtClean="0">
                <a:solidFill>
                  <a:schemeClr val="dk1"/>
                </a:solidFill>
                <a:latin typeface="Arial"/>
                <a:ea typeface="Arial"/>
                <a:cs typeface="Arial"/>
                <a:sym typeface="Arial"/>
              </a:rPr>
              <a:t>khoán</a:t>
            </a:r>
            <a:endParaRPr sz="2000" b="1" i="0" u="none" strike="noStrike" cap="none" dirty="0">
              <a:solidFill>
                <a:schemeClr val="dk1"/>
              </a:solidFill>
              <a:latin typeface="Arial"/>
              <a:ea typeface="Arial"/>
              <a:cs typeface="Arial"/>
              <a:sym typeface="Arial"/>
            </a:endParaRPr>
          </a:p>
        </p:txBody>
      </p:sp>
      <p:sp>
        <p:nvSpPr>
          <p:cNvPr id="250" name="Google Shape;250;g22c6f194d4b_6_48"/>
          <p:cNvSpPr txBox="1"/>
          <p:nvPr/>
        </p:nvSpPr>
        <p:spPr>
          <a:xfrm>
            <a:off x="753300" y="1488309"/>
            <a:ext cx="7945391" cy="4685868"/>
          </a:xfrm>
          <a:prstGeom prst="rect">
            <a:avLst/>
          </a:prstGeom>
          <a:noFill/>
          <a:ln>
            <a:noFill/>
          </a:ln>
        </p:spPr>
        <p:txBody>
          <a:bodyPr spcFirstLastPara="1" wrap="square" lIns="91425" tIns="91425" rIns="91425" bIns="91425" anchor="t" anchorCtr="0">
            <a:spAutoFit/>
          </a:bodyPr>
          <a:lstStyle/>
          <a:p>
            <a:pPr marL="101600" lvl="0" algn="just">
              <a:lnSpc>
                <a:spcPct val="150000"/>
              </a:lnSpc>
              <a:buClr>
                <a:schemeClr val="dk1"/>
              </a:buClr>
              <a:buSzPts val="2000"/>
            </a:pPr>
            <a:r>
              <a:rPr lang="en-US" sz="1500" b="1" u="sng" dirty="0" err="1"/>
              <a:t>Các</a:t>
            </a:r>
            <a:r>
              <a:rPr lang="en-US" sz="1500" b="1" u="sng" dirty="0"/>
              <a:t> </a:t>
            </a:r>
            <a:r>
              <a:rPr lang="en-US" sz="1500" b="1" u="sng" dirty="0" err="1"/>
              <a:t>mô</a:t>
            </a:r>
            <a:r>
              <a:rPr lang="en-US" sz="1500" b="1" u="sng" dirty="0"/>
              <a:t> </a:t>
            </a:r>
            <a:r>
              <a:rPr lang="en-US" sz="1500" b="1" u="sng" dirty="0" err="1"/>
              <a:t>hình</a:t>
            </a:r>
            <a:r>
              <a:rPr lang="en-US" sz="1500" b="1" u="sng" dirty="0"/>
              <a:t> </a:t>
            </a:r>
            <a:r>
              <a:rPr lang="en-US" sz="1500" b="1" u="sng" dirty="0" err="1"/>
              <a:t>định</a:t>
            </a:r>
            <a:r>
              <a:rPr lang="en-US" sz="1500" b="1" u="sng" dirty="0"/>
              <a:t> </a:t>
            </a:r>
            <a:r>
              <a:rPr lang="en-US" sz="1500" b="1" u="sng" dirty="0" err="1"/>
              <a:t>lượng</a:t>
            </a:r>
            <a:r>
              <a:rPr lang="en-US" sz="1500" b="1" u="sng" dirty="0"/>
              <a:t> </a:t>
            </a:r>
            <a:r>
              <a:rPr lang="en-US" sz="1500" b="1" u="sng" dirty="0" err="1"/>
              <a:t>sẽ</a:t>
            </a:r>
            <a:r>
              <a:rPr lang="en-US" sz="1500" b="1" u="sng" dirty="0"/>
              <a:t> </a:t>
            </a:r>
            <a:r>
              <a:rPr lang="en-US" sz="1500" b="1" u="sng" dirty="0" err="1"/>
              <a:t>học</a:t>
            </a:r>
            <a:r>
              <a:rPr lang="en-US" sz="1500" b="1" u="sng" dirty="0"/>
              <a:t>:</a:t>
            </a:r>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err="1"/>
              <a:t>Doji</a:t>
            </a:r>
            <a:r>
              <a:rPr lang="en-US" sz="1500" b="1" dirty="0"/>
              <a:t> </a:t>
            </a:r>
            <a:r>
              <a:rPr lang="en-US" sz="1500" b="1" dirty="0" err="1"/>
              <a:t>chân</a:t>
            </a:r>
            <a:r>
              <a:rPr lang="en-US" sz="1500" b="1" dirty="0"/>
              <a:t> </a:t>
            </a:r>
            <a:r>
              <a:rPr lang="en-US" sz="1500" b="1" dirty="0" err="1"/>
              <a:t>dài</a:t>
            </a:r>
            <a:endParaRPr lang="en-US" sz="1500" b="1" dirty="0"/>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a:t>MA, ATR</a:t>
            </a:r>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a:t>SPY500, VIX</a:t>
            </a:r>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a:t>Bollinger Bands, RSI</a:t>
            </a:r>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a:t>MACD, SMA</a:t>
            </a:r>
          </a:p>
          <a:p>
            <a:pPr marL="273050" lvl="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dirty="0"/>
              <a:t> </a:t>
            </a:r>
            <a:r>
              <a:rPr lang="en-US" sz="1500" b="1" dirty="0"/>
              <a:t>ARIMA</a:t>
            </a:r>
          </a:p>
          <a:p>
            <a:pPr marL="273050" indent="-171450" algn="just">
              <a:lnSpc>
                <a:spcPct val="150000"/>
              </a:lnSpc>
              <a:buClr>
                <a:schemeClr val="dk1"/>
              </a:buClr>
              <a:buSzPts val="2000"/>
              <a:buFontTx/>
              <a:buChar char="-"/>
            </a:pPr>
            <a:r>
              <a:rPr lang="en-US" sz="1500" dirty="0" err="1"/>
              <a:t>Mô</a:t>
            </a:r>
            <a:r>
              <a:rPr lang="en-US" sz="1500" dirty="0"/>
              <a:t> </a:t>
            </a:r>
            <a:r>
              <a:rPr lang="en-US" sz="1500" dirty="0" err="1"/>
              <a:t>hình</a:t>
            </a:r>
            <a:r>
              <a:rPr lang="en-US" sz="1500" b="1" dirty="0"/>
              <a:t> </a:t>
            </a:r>
            <a:r>
              <a:rPr lang="en-US" sz="1500" b="1" dirty="0" err="1"/>
              <a:t>Fibonaci</a:t>
            </a:r>
            <a:r>
              <a:rPr lang="en-US" sz="1500" b="1" dirty="0"/>
              <a:t> </a:t>
            </a:r>
            <a:r>
              <a:rPr lang="en-US" sz="1500" b="1" dirty="0" smtClean="0"/>
              <a:t>Retracements</a:t>
            </a:r>
          </a:p>
          <a:p>
            <a:pPr marL="273050" indent="-171450" algn="just">
              <a:lnSpc>
                <a:spcPct val="150000"/>
              </a:lnSpc>
              <a:buClr>
                <a:schemeClr val="dk1"/>
              </a:buClr>
              <a:buSzPts val="2000"/>
              <a:buFontTx/>
              <a:buChar char="-"/>
            </a:pPr>
            <a:r>
              <a:rPr lang="en-US" sz="1500" dirty="0" err="1" smtClean="0"/>
              <a:t>Mô</a:t>
            </a:r>
            <a:r>
              <a:rPr lang="en-US" sz="1500" dirty="0" smtClean="0"/>
              <a:t> </a:t>
            </a:r>
            <a:r>
              <a:rPr lang="en-US" sz="1500" dirty="0" err="1" smtClean="0"/>
              <a:t>hình</a:t>
            </a:r>
            <a:r>
              <a:rPr lang="en-US" sz="1500" dirty="0" smtClean="0"/>
              <a:t> </a:t>
            </a:r>
            <a:r>
              <a:rPr lang="en-US" sz="1500" b="1" dirty="0" err="1" smtClean="0"/>
              <a:t>Ichimoku</a:t>
            </a:r>
            <a:endParaRPr lang="en-US" sz="1500" b="1" dirty="0"/>
          </a:p>
          <a:p>
            <a:pPr marL="273050" lvl="0" indent="-171450" algn="just">
              <a:lnSpc>
                <a:spcPct val="150000"/>
              </a:lnSpc>
              <a:buClr>
                <a:schemeClr val="dk1"/>
              </a:buClr>
              <a:buSzPts val="2000"/>
              <a:buFontTx/>
              <a:buChar char="-"/>
            </a:pPr>
            <a:r>
              <a:rPr lang="vi-VN" sz="1500" dirty="0"/>
              <a:t>Mô hình </a:t>
            </a:r>
            <a:r>
              <a:rPr lang="vi-VN" sz="1500" b="1" dirty="0"/>
              <a:t>Machine Learning</a:t>
            </a:r>
            <a:r>
              <a:rPr lang="vi-VN" sz="1500" dirty="0"/>
              <a:t>: Sử dụng các thuật toán học sâu và máy học để phân tích dữ liệu lớn và đưa ra dự đoán</a:t>
            </a:r>
            <a:r>
              <a:rPr lang="en-US" sz="1500" dirty="0"/>
              <a:t>: </a:t>
            </a:r>
            <a:r>
              <a:rPr lang="en-US" sz="1500" b="1" dirty="0" err="1"/>
              <a:t>Hồi</a:t>
            </a:r>
            <a:r>
              <a:rPr lang="en-US" sz="1500" b="1" dirty="0"/>
              <a:t> </a:t>
            </a:r>
            <a:r>
              <a:rPr lang="en-US" sz="1500" b="1" dirty="0" err="1"/>
              <a:t>quy</a:t>
            </a:r>
            <a:r>
              <a:rPr lang="en-US" sz="1500" b="1" dirty="0"/>
              <a:t> </a:t>
            </a:r>
            <a:r>
              <a:rPr lang="en-US" sz="1500" b="1" dirty="0" err="1"/>
              <a:t>tuyến</a:t>
            </a:r>
            <a:r>
              <a:rPr lang="en-US" sz="1500" b="1" dirty="0"/>
              <a:t> </a:t>
            </a:r>
            <a:r>
              <a:rPr lang="en-US" sz="1500" b="1" dirty="0" err="1"/>
              <a:t>tính</a:t>
            </a:r>
            <a:r>
              <a:rPr lang="en-US" sz="1500" b="1" dirty="0"/>
              <a:t> </a:t>
            </a:r>
            <a:r>
              <a:rPr lang="en-US" sz="1500" dirty="0" err="1"/>
              <a:t>và</a:t>
            </a:r>
            <a:r>
              <a:rPr lang="en-US" sz="1500" dirty="0"/>
              <a:t> </a:t>
            </a:r>
            <a:r>
              <a:rPr lang="en-US" sz="1500" b="1" dirty="0" err="1"/>
              <a:t>Cây</a:t>
            </a:r>
            <a:r>
              <a:rPr lang="en-US" sz="1500" b="1" dirty="0"/>
              <a:t> </a:t>
            </a:r>
            <a:r>
              <a:rPr lang="en-US" sz="1500" b="1" dirty="0" err="1"/>
              <a:t>quyết</a:t>
            </a:r>
            <a:r>
              <a:rPr lang="en-US" sz="1500" b="1" dirty="0"/>
              <a:t> </a:t>
            </a:r>
            <a:r>
              <a:rPr lang="en-US" sz="1500" b="1" dirty="0" err="1" smtClean="0"/>
              <a:t>định</a:t>
            </a:r>
            <a:endParaRPr lang="en-US" sz="1500" b="1" dirty="0" smtClean="0"/>
          </a:p>
          <a:p>
            <a:pPr marL="101600" lvl="0" algn="just">
              <a:lnSpc>
                <a:spcPct val="150000"/>
              </a:lnSpc>
              <a:buClr>
                <a:schemeClr val="dk1"/>
              </a:buClr>
              <a:buSzPts val="2000"/>
            </a:pPr>
            <a:r>
              <a:rPr lang="en-US" sz="1500" b="1" u="sng" dirty="0" err="1" smtClean="0"/>
              <a:t>Backtest</a:t>
            </a:r>
            <a:endParaRPr lang="en-US" sz="1500" b="1" u="sng" dirty="0" smtClean="0"/>
          </a:p>
          <a:p>
            <a:pPr marL="101600" algn="just">
              <a:lnSpc>
                <a:spcPct val="150000"/>
              </a:lnSpc>
              <a:buClr>
                <a:schemeClr val="dk1"/>
              </a:buClr>
              <a:buSzPts val="2000"/>
            </a:pPr>
            <a:r>
              <a:rPr lang="en-US" sz="1500" b="1" u="sng" dirty="0"/>
              <a:t>Auto </a:t>
            </a:r>
            <a:r>
              <a:rPr lang="en-US" sz="1500" b="1" u="sng" dirty="0" smtClean="0"/>
              <a:t>Trade</a:t>
            </a:r>
            <a:endParaRPr lang="en-US" sz="1500" b="1" u="sng" dirty="0"/>
          </a:p>
        </p:txBody>
      </p:sp>
    </p:spTree>
    <p:extLst>
      <p:ext uri="{BB962C8B-B14F-4D97-AF65-F5344CB8AC3E}">
        <p14:creationId xmlns:p14="http://schemas.microsoft.com/office/powerpoint/2010/main" val="194805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g2145372eafe_0_53"/>
          <p:cNvSpPr txBox="1"/>
          <p:nvPr/>
        </p:nvSpPr>
        <p:spPr>
          <a:xfrm>
            <a:off x="373200" y="779232"/>
            <a:ext cx="8257500" cy="900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1600"/>
              </a:spcAft>
              <a:buClr>
                <a:srgbClr val="000000"/>
              </a:buClr>
              <a:buSzPts val="2100"/>
              <a:buFont typeface="Arial"/>
              <a:buNone/>
            </a:pPr>
            <a:r>
              <a:rPr lang="vi-VN" sz="2100" b="1" i="0" u="none" strike="noStrike" cap="none">
                <a:solidFill>
                  <a:srgbClr val="073763"/>
                </a:solidFill>
                <a:latin typeface="Arial"/>
                <a:ea typeface="Arial"/>
                <a:cs typeface="Arial"/>
                <a:sym typeface="Arial"/>
              </a:rPr>
              <a:t>Phương pháp Quantitative Analysis/ Machine Learning giúp đem lại lợi nhuận từ các sản phẩm tài chính như thế nào?</a:t>
            </a:r>
            <a:endParaRPr sz="2100" b="0" i="0" u="none" strike="noStrike" cap="none">
              <a:solidFill>
                <a:srgbClr val="073763"/>
              </a:solidFill>
              <a:latin typeface="Arial"/>
              <a:ea typeface="Arial"/>
              <a:cs typeface="Arial"/>
              <a:sym typeface="Arial"/>
            </a:endParaRPr>
          </a:p>
        </p:txBody>
      </p:sp>
      <p:sp>
        <p:nvSpPr>
          <p:cNvPr id="256" name="Google Shape;256;g2145372eafe_0_53"/>
          <p:cNvSpPr txBox="1"/>
          <p:nvPr/>
        </p:nvSpPr>
        <p:spPr>
          <a:xfrm>
            <a:off x="439050" y="2246175"/>
            <a:ext cx="8125800" cy="260580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500"/>
              <a:buFont typeface="Arial"/>
              <a:buNone/>
            </a:pPr>
            <a:r>
              <a:rPr lang="vi-VN" sz="2000" b="0" i="0" u="none" strike="noStrike" cap="none" dirty="0" smtClean="0">
                <a:solidFill>
                  <a:schemeClr val="dk1"/>
                </a:solidFill>
                <a:latin typeface="Arial"/>
                <a:ea typeface="Arial"/>
                <a:cs typeface="Arial"/>
                <a:sym typeface="Arial"/>
              </a:rPr>
              <a:t>1</a:t>
            </a:r>
            <a:r>
              <a:rPr lang="en-US" sz="2000" b="0" i="0" u="none" strike="noStrike" cap="none" dirty="0" smtClean="0">
                <a:solidFill>
                  <a:schemeClr val="dk1"/>
                </a:solidFill>
                <a:latin typeface="Arial"/>
                <a:ea typeface="Arial"/>
                <a:cs typeface="Arial"/>
                <a:sym typeface="Arial"/>
              </a:rPr>
              <a:t>.</a:t>
            </a:r>
            <a:r>
              <a:rPr lang="vi-VN" sz="2000" b="0" i="0" u="none" strike="noStrike" cap="none" dirty="0" smtClean="0">
                <a:solidFill>
                  <a:schemeClr val="dk1"/>
                </a:solidFill>
                <a:latin typeface="Arial"/>
                <a:ea typeface="Arial"/>
                <a:cs typeface="Arial"/>
                <a:sym typeface="Arial"/>
              </a:rPr>
              <a:t> </a:t>
            </a:r>
            <a:r>
              <a:rPr lang="vi-VN" sz="2000" b="0" i="0" u="none" strike="noStrike" cap="none" dirty="0">
                <a:solidFill>
                  <a:schemeClr val="dk1"/>
                </a:solidFill>
                <a:latin typeface="Arial"/>
                <a:ea typeface="Arial"/>
                <a:cs typeface="Arial"/>
                <a:sym typeface="Arial"/>
              </a:rPr>
              <a:t>Định giá sản phẩm tài chính chính xác hơn, tìm ra các sản phẩm đang bị định giá thấp hơn giá trị thực nhanh và hiệu quả hơn các phương pháp truyền thống</a:t>
            </a:r>
            <a:endParaRPr sz="2000" b="0" i="0" u="none" strike="noStrike" cap="none" dirty="0">
              <a:solidFill>
                <a:schemeClr val="dk1"/>
              </a:solidFill>
              <a:latin typeface="Arial"/>
              <a:ea typeface="Arial"/>
              <a:cs typeface="Arial"/>
              <a:sym typeface="Arial"/>
            </a:endParaRPr>
          </a:p>
          <a:p>
            <a:pPr marL="0" marR="0" lvl="0" indent="0" algn="just" rtl="0">
              <a:lnSpc>
                <a:spcPct val="150000"/>
              </a:lnSpc>
              <a:spcBef>
                <a:spcPts val="1600"/>
              </a:spcBef>
              <a:spcAft>
                <a:spcPts val="0"/>
              </a:spcAft>
              <a:buClr>
                <a:schemeClr val="dk1"/>
              </a:buClr>
              <a:buSzPts val="1500"/>
              <a:buFont typeface="Arial"/>
              <a:buNone/>
            </a:pPr>
            <a:r>
              <a:rPr lang="vi-VN" sz="2000" b="0" i="0" u="none" strike="noStrike" cap="none" dirty="0" smtClean="0">
                <a:solidFill>
                  <a:schemeClr val="dk1"/>
                </a:solidFill>
                <a:latin typeface="Arial"/>
                <a:ea typeface="Arial"/>
                <a:cs typeface="Arial"/>
                <a:sym typeface="Arial"/>
              </a:rPr>
              <a:t>2</a:t>
            </a:r>
            <a:r>
              <a:rPr lang="en-US" sz="2000" b="0" i="0" u="none" strike="noStrike" cap="none" dirty="0" smtClean="0">
                <a:solidFill>
                  <a:schemeClr val="dk1"/>
                </a:solidFill>
                <a:latin typeface="Arial"/>
                <a:ea typeface="Arial"/>
                <a:cs typeface="Arial"/>
                <a:sym typeface="Arial"/>
              </a:rPr>
              <a:t>.</a:t>
            </a:r>
            <a:r>
              <a:rPr lang="vi-VN" sz="2000" b="0" i="0" u="none" strike="noStrike" cap="none" dirty="0" smtClean="0">
                <a:solidFill>
                  <a:schemeClr val="dk1"/>
                </a:solidFill>
                <a:latin typeface="Arial"/>
                <a:ea typeface="Arial"/>
                <a:cs typeface="Arial"/>
                <a:sym typeface="Arial"/>
              </a:rPr>
              <a:t> </a:t>
            </a:r>
            <a:r>
              <a:rPr lang="vi-VN" sz="2000" b="1" i="0" u="none" strike="noStrike" cap="none" dirty="0">
                <a:solidFill>
                  <a:schemeClr val="dk1"/>
                </a:solidFill>
                <a:latin typeface="Arial"/>
                <a:ea typeface="Arial"/>
                <a:cs typeface="Arial"/>
                <a:sym typeface="Arial"/>
              </a:rPr>
              <a:t>Dự đoán xu hướng giá</a:t>
            </a:r>
            <a:r>
              <a:rPr lang="vi-VN" sz="2000" b="0" i="0" u="none" strike="noStrike" cap="none" dirty="0">
                <a:solidFill>
                  <a:schemeClr val="dk1"/>
                </a:solidFill>
                <a:latin typeface="Arial"/>
                <a:ea typeface="Arial"/>
                <a:cs typeface="Arial"/>
                <a:sym typeface="Arial"/>
              </a:rPr>
              <a:t> sau các sự kiện chính xác và khoa học hơn</a:t>
            </a: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g2145372eafe_0_46"/>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62" name="Google Shape;262;g2145372eafe_0_46"/>
          <p:cNvSpPr txBox="1"/>
          <p:nvPr/>
        </p:nvSpPr>
        <p:spPr>
          <a:xfrm>
            <a:off x="447600" y="797650"/>
            <a:ext cx="8134200"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B. Công cụ lập trình</a:t>
            </a:r>
            <a:endParaRPr sz="2000" b="0" i="0" u="none" strike="noStrike" cap="none">
              <a:solidFill>
                <a:schemeClr val="dk1"/>
              </a:solidFill>
              <a:latin typeface="Arial"/>
              <a:ea typeface="Arial"/>
              <a:cs typeface="Arial"/>
              <a:sym typeface="Arial"/>
            </a:endParaRPr>
          </a:p>
        </p:txBody>
      </p:sp>
      <p:sp>
        <p:nvSpPr>
          <p:cNvPr id="263" name="Google Shape;263;g2145372eafe_0_46"/>
          <p:cNvSpPr txBox="1"/>
          <p:nvPr/>
        </p:nvSpPr>
        <p:spPr>
          <a:xfrm>
            <a:off x="709609" y="1460075"/>
            <a:ext cx="8221582"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1" i="0" u="none" strike="noStrike" cap="none">
                <a:solidFill>
                  <a:schemeClr val="dk1"/>
                </a:solidFill>
                <a:latin typeface="Arial"/>
                <a:ea typeface="Arial"/>
                <a:cs typeface="Arial"/>
                <a:sym typeface="Arial"/>
              </a:rPr>
              <a:t>Ngôn ngữ lập trình Python</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sp>
        <p:nvSpPr>
          <p:cNvPr id="268" name="Google Shape;268;g2145372eafe_0_71"/>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69" name="Google Shape;269;g2145372eafe_0_71"/>
          <p:cNvSpPr txBox="1"/>
          <p:nvPr/>
        </p:nvSpPr>
        <p:spPr>
          <a:xfrm>
            <a:off x="369455" y="770456"/>
            <a:ext cx="8346606"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B. Công cụ lập trình</a:t>
            </a:r>
            <a:endParaRPr sz="2000" b="0" i="0" u="none" strike="noStrike" cap="none">
              <a:solidFill>
                <a:schemeClr val="dk1"/>
              </a:solidFill>
              <a:latin typeface="Arial"/>
              <a:ea typeface="Arial"/>
              <a:cs typeface="Arial"/>
              <a:sym typeface="Arial"/>
            </a:endParaRPr>
          </a:p>
        </p:txBody>
      </p:sp>
      <p:sp>
        <p:nvSpPr>
          <p:cNvPr id="270" name="Google Shape;270;g2145372eafe_0_71"/>
          <p:cNvSpPr txBox="1"/>
          <p:nvPr/>
        </p:nvSpPr>
        <p:spPr>
          <a:xfrm>
            <a:off x="504950" y="1499125"/>
            <a:ext cx="4733700" cy="375996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000"/>
              <a:buFont typeface="Arial"/>
              <a:buNone/>
            </a:pPr>
            <a:r>
              <a:rPr lang="vi-VN" sz="2000" b="1" i="0" u="none" strike="noStrike" cap="none" dirty="0">
                <a:solidFill>
                  <a:schemeClr val="dk1"/>
                </a:solidFill>
                <a:latin typeface="Arial"/>
                <a:ea typeface="Arial"/>
                <a:cs typeface="Arial"/>
                <a:sym typeface="Arial"/>
              </a:rPr>
              <a:t>Môi trường lập trình</a:t>
            </a:r>
            <a:endParaRPr sz="2000" b="1" i="0" u="none" strike="noStrike" cap="none" dirty="0">
              <a:solidFill>
                <a:schemeClr val="dk1"/>
              </a:solidFill>
              <a:latin typeface="Arial"/>
              <a:ea typeface="Arial"/>
              <a:cs typeface="Arial"/>
              <a:sym typeface="Arial"/>
            </a:endParaRPr>
          </a:p>
          <a:p>
            <a:pPr marL="457200" marR="0" lvl="0" indent="-387350" algn="just" rtl="0">
              <a:lnSpc>
                <a:spcPct val="115000"/>
              </a:lnSpc>
              <a:spcBef>
                <a:spcPts val="0"/>
              </a:spcBef>
              <a:spcAft>
                <a:spcPts val="0"/>
              </a:spcAft>
              <a:buClr>
                <a:schemeClr val="dk1"/>
              </a:buClr>
              <a:buSzPts val="2500"/>
              <a:buFont typeface="Arial"/>
              <a:buChar char="-"/>
            </a:pPr>
            <a:r>
              <a:rPr lang="vi-VN" sz="2000" b="0" i="0" u="none" strike="noStrike" cap="none" dirty="0">
                <a:solidFill>
                  <a:schemeClr val="dk1"/>
                </a:solidFill>
                <a:latin typeface="Arial"/>
                <a:ea typeface="Arial"/>
                <a:cs typeface="Arial"/>
                <a:sym typeface="Arial"/>
              </a:rPr>
              <a:t>Remote: </a:t>
            </a:r>
            <a:r>
              <a:rPr lang="vi-VN" sz="2000" b="1" i="0" u="none" strike="noStrike" cap="none" dirty="0">
                <a:solidFill>
                  <a:schemeClr val="dk1"/>
                </a:solidFill>
                <a:latin typeface="Arial"/>
                <a:ea typeface="Arial"/>
                <a:cs typeface="Arial"/>
                <a:sym typeface="Arial"/>
              </a:rPr>
              <a:t>Colab</a:t>
            </a:r>
            <a:r>
              <a:rPr lang="vi-VN" sz="2000" b="0" i="0" u="none" strike="noStrike" cap="none" dirty="0">
                <a:solidFill>
                  <a:schemeClr val="dk1"/>
                </a:solidFill>
                <a:latin typeface="Arial"/>
                <a:ea typeface="Arial"/>
                <a:cs typeface="Arial"/>
                <a:sym typeface="Arial"/>
              </a:rPr>
              <a:t>/ Kaggle</a:t>
            </a:r>
            <a:endParaRPr sz="2000" b="0" i="0" u="none" strike="noStrike" cap="none" dirty="0">
              <a:solidFill>
                <a:schemeClr val="dk1"/>
              </a:solidFill>
              <a:latin typeface="Arial"/>
              <a:ea typeface="Arial"/>
              <a:cs typeface="Arial"/>
              <a:sym typeface="Arial"/>
            </a:endParaRPr>
          </a:p>
          <a:p>
            <a:pPr marL="457200" marR="0" lvl="0" indent="-387350" algn="just" rtl="0">
              <a:lnSpc>
                <a:spcPct val="115000"/>
              </a:lnSpc>
              <a:spcBef>
                <a:spcPts val="0"/>
              </a:spcBef>
              <a:spcAft>
                <a:spcPts val="0"/>
              </a:spcAft>
              <a:buClr>
                <a:schemeClr val="dk1"/>
              </a:buClr>
              <a:buSzPts val="2500"/>
              <a:buFont typeface="Arial"/>
              <a:buChar char="-"/>
            </a:pPr>
            <a:r>
              <a:rPr lang="vi-VN" sz="2000" b="0" i="0" u="none" strike="noStrike" cap="none" dirty="0">
                <a:solidFill>
                  <a:schemeClr val="dk1"/>
                </a:solidFill>
                <a:latin typeface="Arial"/>
                <a:ea typeface="Arial"/>
                <a:cs typeface="Arial"/>
                <a:sym typeface="Arial"/>
              </a:rPr>
              <a:t>Local: </a:t>
            </a:r>
            <a:r>
              <a:rPr lang="vi-VN" sz="2000" b="1" i="0" u="none" strike="noStrike" cap="none" dirty="0" smtClean="0">
                <a:solidFill>
                  <a:schemeClr val="dk1"/>
                </a:solidFill>
                <a:latin typeface="Arial"/>
                <a:ea typeface="Arial"/>
                <a:cs typeface="Arial"/>
                <a:sym typeface="Arial"/>
              </a:rPr>
              <a:t>VSCode</a:t>
            </a:r>
            <a:r>
              <a:rPr lang="en-US" sz="2000" b="1" i="0" u="none" strike="noStrike" cap="none" dirty="0" smtClean="0">
                <a:solidFill>
                  <a:schemeClr val="dk1"/>
                </a:solidFill>
                <a:latin typeface="Arial"/>
                <a:ea typeface="Arial"/>
                <a:cs typeface="Arial"/>
                <a:sym typeface="Arial"/>
              </a:rPr>
              <a:t> (Visual Studio Code)</a:t>
            </a:r>
            <a:endParaRPr sz="2000" b="1"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vi-VN" sz="2000" b="0" i="0" u="none" strike="noStrike" cap="none" dirty="0">
                <a:solidFill>
                  <a:schemeClr val="dk1"/>
                </a:solidFill>
                <a:latin typeface="Arial"/>
                <a:ea typeface="Arial"/>
                <a:cs typeface="Arial"/>
                <a:sym typeface="Arial"/>
              </a:rPr>
              <a:t>&lt;write code -&gt; compile -&gt; run&gt;</a:t>
            </a:r>
            <a:endParaRPr sz="2000" b="0" i="0" u="none" strike="noStrike" cap="none" dirty="0">
              <a:solidFill>
                <a:schemeClr val="dk1"/>
              </a:solidFill>
              <a:latin typeface="Arial"/>
              <a:ea typeface="Arial"/>
              <a:cs typeface="Arial"/>
              <a:sym typeface="Arial"/>
            </a:endParaRPr>
          </a:p>
          <a:p>
            <a:pPr marL="0" marR="0" lvl="0" indent="0" algn="just" rtl="0">
              <a:lnSpc>
                <a:spcPct val="115000"/>
              </a:lnSpc>
              <a:spcBef>
                <a:spcPts val="1000"/>
              </a:spcBef>
              <a:spcAft>
                <a:spcPts val="0"/>
              </a:spcAft>
              <a:buClr>
                <a:schemeClr val="dk1"/>
              </a:buClr>
              <a:buSzPts val="1100"/>
              <a:buFont typeface="Arial"/>
              <a:buNone/>
            </a:pPr>
            <a:r>
              <a:rPr lang="vi-VN" sz="2000" b="1" i="0" u="none" strike="noStrike" cap="none" dirty="0">
                <a:solidFill>
                  <a:schemeClr val="dk1"/>
                </a:solidFill>
                <a:latin typeface="Arial"/>
                <a:ea typeface="Arial"/>
                <a:cs typeface="Arial"/>
                <a:sym typeface="Arial"/>
              </a:rPr>
              <a:t>Một số trang web hữu dụng cho</a:t>
            </a:r>
            <a:br>
              <a:rPr lang="vi-VN" sz="2000" b="1" i="0" u="none" strike="noStrike" cap="none" dirty="0">
                <a:solidFill>
                  <a:schemeClr val="dk1"/>
                </a:solidFill>
                <a:latin typeface="Arial"/>
                <a:ea typeface="Arial"/>
                <a:cs typeface="Arial"/>
                <a:sym typeface="Arial"/>
              </a:rPr>
            </a:br>
            <a:r>
              <a:rPr lang="vi-VN" sz="2000" b="1" i="0" u="none" strike="noStrike" cap="none" dirty="0">
                <a:solidFill>
                  <a:schemeClr val="dk1"/>
                </a:solidFill>
                <a:latin typeface="Arial"/>
                <a:ea typeface="Arial"/>
                <a:cs typeface="Arial"/>
                <a:sym typeface="Arial"/>
              </a:rPr>
              <a:t>tìm kiếm và debug</a:t>
            </a:r>
            <a:endParaRPr sz="2000" b="1" i="0" u="none" strike="noStrike" cap="none" dirty="0">
              <a:solidFill>
                <a:schemeClr val="dk1"/>
              </a:solidFill>
              <a:latin typeface="Arial"/>
              <a:ea typeface="Arial"/>
              <a:cs typeface="Arial"/>
              <a:sym typeface="Arial"/>
            </a:endParaRPr>
          </a:p>
          <a:p>
            <a:pPr marL="457200" marR="0" lvl="0" indent="-355600" algn="just" rtl="0">
              <a:lnSpc>
                <a:spcPct val="115000"/>
              </a:lnSpc>
              <a:spcBef>
                <a:spcPts val="0"/>
              </a:spcBef>
              <a:spcAft>
                <a:spcPts val="0"/>
              </a:spcAft>
              <a:buClr>
                <a:schemeClr val="dk1"/>
              </a:buClr>
              <a:buSzPts val="2000"/>
              <a:buFont typeface="Arial"/>
              <a:buChar char="-"/>
            </a:pPr>
            <a:r>
              <a:rPr lang="vi-VN" sz="20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https://stackoverflow.com/</a:t>
            </a:r>
            <a:r>
              <a:rPr lang="vi-VN" sz="2000" b="0" i="0" u="none" strike="noStrike" cap="none" dirty="0">
                <a:solidFill>
                  <a:schemeClr val="dk1"/>
                </a:solidFill>
                <a:latin typeface="Arial"/>
                <a:ea typeface="Arial"/>
                <a:cs typeface="Arial"/>
                <a:sym typeface="Arial"/>
              </a:rPr>
              <a:t> </a:t>
            </a:r>
            <a:endParaRPr sz="2000" b="0" i="0" u="none" strike="noStrike" cap="none" dirty="0">
              <a:solidFill>
                <a:schemeClr val="dk1"/>
              </a:solidFill>
              <a:latin typeface="Arial"/>
              <a:ea typeface="Arial"/>
              <a:cs typeface="Arial"/>
              <a:sym typeface="Arial"/>
            </a:endParaRPr>
          </a:p>
          <a:p>
            <a:pPr marL="457200" marR="0" lvl="0" indent="-355600" algn="just" rtl="0">
              <a:lnSpc>
                <a:spcPct val="115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Lưu trữ mã nguồn: </a:t>
            </a:r>
            <a:r>
              <a:rPr lang="vi-VN" sz="2000" b="0" i="0" u="sng" strike="noStrike" cap="none" dirty="0">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a:t>
            </a:r>
            <a:r>
              <a:rPr lang="vi-VN" sz="2000" b="0" i="0" u="none" strike="noStrike" cap="none" dirty="0">
                <a:solidFill>
                  <a:schemeClr val="dk1"/>
                </a:solidFill>
                <a:latin typeface="Arial"/>
                <a:ea typeface="Arial"/>
                <a:cs typeface="Arial"/>
                <a:sym typeface="Arial"/>
              </a:rPr>
              <a:t> </a:t>
            </a:r>
            <a:endParaRPr sz="2000" b="0" i="0" u="none" strike="noStrike" cap="none" dirty="0">
              <a:solidFill>
                <a:schemeClr val="dk1"/>
              </a:solidFill>
              <a:latin typeface="Arial"/>
              <a:ea typeface="Arial"/>
              <a:cs typeface="Arial"/>
              <a:sym typeface="Arial"/>
            </a:endParaRPr>
          </a:p>
        </p:txBody>
      </p:sp>
      <p:pic>
        <p:nvPicPr>
          <p:cNvPr id="271" name="Google Shape;271;g2145372eafe_0_71"/>
          <p:cNvPicPr preferRelativeResize="0"/>
          <p:nvPr/>
        </p:nvPicPr>
        <p:blipFill rotWithShape="1">
          <a:blip r:embed="rId6">
            <a:alphaModFix/>
          </a:blip>
          <a:srcRect/>
          <a:stretch/>
        </p:blipFill>
        <p:spPr>
          <a:xfrm>
            <a:off x="5383650" y="1102400"/>
            <a:ext cx="3415549" cy="2135854"/>
          </a:xfrm>
          <a:prstGeom prst="rect">
            <a:avLst/>
          </a:prstGeom>
          <a:noFill/>
          <a:ln>
            <a:noFill/>
          </a:ln>
        </p:spPr>
      </p:pic>
      <p:pic>
        <p:nvPicPr>
          <p:cNvPr id="272" name="Google Shape;272;g2145372eafe_0_71"/>
          <p:cNvPicPr preferRelativeResize="0"/>
          <p:nvPr/>
        </p:nvPicPr>
        <p:blipFill rotWithShape="1">
          <a:blip r:embed="rId7">
            <a:alphaModFix/>
          </a:blip>
          <a:srcRect/>
          <a:stretch/>
        </p:blipFill>
        <p:spPr>
          <a:xfrm>
            <a:off x="5383638" y="3728423"/>
            <a:ext cx="2536100" cy="1990825"/>
          </a:xfrm>
          <a:prstGeom prst="rect">
            <a:avLst/>
          </a:prstGeom>
          <a:noFill/>
          <a:ln>
            <a:noFill/>
          </a:ln>
        </p:spPr>
      </p:pic>
      <p:pic>
        <p:nvPicPr>
          <p:cNvPr id="273" name="Google Shape;273;g2145372eafe_0_71"/>
          <p:cNvPicPr preferRelativeResize="0"/>
          <p:nvPr/>
        </p:nvPicPr>
        <p:blipFill rotWithShape="1">
          <a:blip r:embed="rId8">
            <a:alphaModFix/>
          </a:blip>
          <a:srcRect/>
          <a:stretch/>
        </p:blipFill>
        <p:spPr>
          <a:xfrm>
            <a:off x="8044375" y="3870413"/>
            <a:ext cx="754826" cy="754825"/>
          </a:xfrm>
          <a:prstGeom prst="rect">
            <a:avLst/>
          </a:prstGeom>
          <a:noFill/>
          <a:ln>
            <a:noFill/>
          </a:ln>
        </p:spPr>
      </p:pic>
      <p:pic>
        <p:nvPicPr>
          <p:cNvPr id="274" name="Google Shape;274;g2145372eafe_0_71"/>
          <p:cNvPicPr preferRelativeResize="0"/>
          <p:nvPr/>
        </p:nvPicPr>
        <p:blipFill rotWithShape="1">
          <a:blip r:embed="rId9">
            <a:alphaModFix/>
          </a:blip>
          <a:srcRect/>
          <a:stretch/>
        </p:blipFill>
        <p:spPr>
          <a:xfrm>
            <a:off x="8044363" y="4883238"/>
            <a:ext cx="754825" cy="75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g22c6f194d4b_6_0"/>
          <p:cNvSpPr txBox="1"/>
          <p:nvPr/>
        </p:nvSpPr>
        <p:spPr>
          <a:xfrm>
            <a:off x="248400" y="150525"/>
            <a:ext cx="914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Các chủ đề trong khóa học</a:t>
            </a:r>
            <a:endParaRPr sz="2400" b="0" i="0" u="none" strike="noStrike" cap="none">
              <a:solidFill>
                <a:schemeClr val="lt1"/>
              </a:solidFill>
              <a:latin typeface="Arial"/>
              <a:ea typeface="Arial"/>
              <a:cs typeface="Arial"/>
              <a:sym typeface="Arial"/>
            </a:endParaRPr>
          </a:p>
        </p:txBody>
      </p:sp>
      <p:sp>
        <p:nvSpPr>
          <p:cNvPr id="280" name="Google Shape;280;g22c6f194d4b_6_0"/>
          <p:cNvSpPr txBox="1"/>
          <p:nvPr/>
        </p:nvSpPr>
        <p:spPr>
          <a:xfrm>
            <a:off x="378691" y="764125"/>
            <a:ext cx="8603754" cy="4770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00000"/>
              </a:lnSpc>
              <a:spcBef>
                <a:spcPts val="0"/>
              </a:spcBef>
              <a:spcAft>
                <a:spcPts val="0"/>
              </a:spcAft>
              <a:buClr>
                <a:schemeClr val="dk1"/>
              </a:buClr>
              <a:buSzPts val="2500"/>
              <a:buFont typeface="Nunito"/>
              <a:buChar char="❏"/>
            </a:pPr>
            <a:r>
              <a:rPr lang="vi-VN" sz="2500" b="0" i="0" u="none" strike="noStrike" cap="none">
                <a:solidFill>
                  <a:schemeClr val="dk1"/>
                </a:solidFill>
                <a:latin typeface="Arial"/>
                <a:ea typeface="Arial"/>
                <a:cs typeface="Arial"/>
                <a:sym typeface="Arial"/>
              </a:rPr>
              <a:t>B. Công cụ lập trình</a:t>
            </a:r>
            <a:endParaRPr sz="2000" b="0" i="0" u="none" strike="noStrike" cap="none">
              <a:solidFill>
                <a:schemeClr val="dk1"/>
              </a:solidFill>
              <a:latin typeface="Arial"/>
              <a:ea typeface="Arial"/>
              <a:cs typeface="Arial"/>
              <a:sym typeface="Arial"/>
            </a:endParaRPr>
          </a:p>
        </p:txBody>
      </p:sp>
      <p:sp>
        <p:nvSpPr>
          <p:cNvPr id="281" name="Google Shape;281;g22c6f194d4b_6_0"/>
          <p:cNvSpPr txBox="1"/>
          <p:nvPr/>
        </p:nvSpPr>
        <p:spPr>
          <a:xfrm>
            <a:off x="504950" y="1499125"/>
            <a:ext cx="4878600" cy="1508065"/>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15000"/>
              </a:lnSpc>
              <a:spcBef>
                <a:spcPts val="0"/>
              </a:spcBef>
              <a:spcAft>
                <a:spcPts val="0"/>
              </a:spcAft>
              <a:buClr>
                <a:schemeClr val="dk1"/>
              </a:buClr>
              <a:buSzPts val="2000"/>
              <a:buFont typeface="Arial"/>
              <a:buChar char="-"/>
            </a:pPr>
            <a:r>
              <a:rPr lang="vi-VN" sz="2000" b="1" i="0" u="none" strike="noStrike" cap="none">
                <a:solidFill>
                  <a:schemeClr val="dk1"/>
                </a:solidFill>
                <a:latin typeface="Arial"/>
                <a:ea typeface="Arial"/>
                <a:cs typeface="Arial"/>
                <a:sym typeface="Arial"/>
              </a:rPr>
              <a:t>Hướng dẫn sử dụng Google Colab</a:t>
            </a:r>
            <a:endParaRPr sz="2000" b="1" i="0" u="none" strike="noStrike" cap="none">
              <a:solidFill>
                <a:schemeClr val="dk1"/>
              </a:solidFill>
              <a:latin typeface="Arial"/>
              <a:ea typeface="Arial"/>
              <a:cs typeface="Arial"/>
              <a:sym typeface="Arial"/>
            </a:endParaRPr>
          </a:p>
          <a:p>
            <a:pPr marL="457200" marR="0" lvl="0" indent="-355600" algn="just" rtl="0">
              <a:lnSpc>
                <a:spcPct val="115000"/>
              </a:lnSpc>
              <a:spcBef>
                <a:spcPts val="0"/>
              </a:spcBef>
              <a:spcAft>
                <a:spcPts val="0"/>
              </a:spcAft>
              <a:buClr>
                <a:schemeClr val="dk1"/>
              </a:buClr>
              <a:buSzPts val="2000"/>
              <a:buFont typeface="Arial"/>
              <a:buChar char="-"/>
            </a:pPr>
            <a:r>
              <a:rPr lang="vi-VN" sz="2000" b="1" i="0" u="none" strike="noStrike" cap="none">
                <a:solidFill>
                  <a:schemeClr val="dk1"/>
                </a:solidFill>
                <a:latin typeface="Arial"/>
                <a:ea typeface="Arial"/>
                <a:cs typeface="Arial"/>
                <a:sym typeface="Arial"/>
              </a:rPr>
              <a:t>Hướng dẫn cài đặt VSCode</a:t>
            </a:r>
            <a:endParaRPr sz="2000" b="1" i="0" u="none" strike="noStrike" cap="none">
              <a:solidFill>
                <a:schemeClr val="dk1"/>
              </a:solidFill>
              <a:latin typeface="Arial"/>
              <a:ea typeface="Arial"/>
              <a:cs typeface="Arial"/>
              <a:sym typeface="Arial"/>
            </a:endParaRPr>
          </a:p>
          <a:p>
            <a:pPr marL="457200" marR="0" lvl="0" indent="-355600" algn="just" rtl="0">
              <a:lnSpc>
                <a:spcPct val="115000"/>
              </a:lnSpc>
              <a:spcBef>
                <a:spcPts val="0"/>
              </a:spcBef>
              <a:spcAft>
                <a:spcPts val="0"/>
              </a:spcAft>
              <a:buClr>
                <a:schemeClr val="dk1"/>
              </a:buClr>
              <a:buSzPts val="2000"/>
              <a:buFont typeface="Arial"/>
              <a:buChar char="-"/>
            </a:pPr>
            <a:r>
              <a:rPr lang="vi-VN" sz="2000" b="1" i="0" u="none" strike="noStrike" cap="none">
                <a:solidFill>
                  <a:schemeClr val="dk1"/>
                </a:solidFill>
                <a:latin typeface="Arial"/>
                <a:ea typeface="Arial"/>
                <a:cs typeface="Arial"/>
                <a:sym typeface="Arial"/>
              </a:rPr>
              <a:t>Hướng dẫn tạo code với JP Notebook trên VSCode</a:t>
            </a:r>
            <a:endParaRPr sz="2000" b="1" i="0" u="none" strike="noStrike" cap="none">
              <a:solidFill>
                <a:schemeClr val="dk1"/>
              </a:solidFill>
              <a:latin typeface="Arial"/>
              <a:ea typeface="Arial"/>
              <a:cs typeface="Arial"/>
              <a:sym typeface="Arial"/>
            </a:endParaRPr>
          </a:p>
        </p:txBody>
      </p:sp>
      <p:pic>
        <p:nvPicPr>
          <p:cNvPr id="282" name="Google Shape;282;g22c6f194d4b_6_0"/>
          <p:cNvPicPr preferRelativeResize="0"/>
          <p:nvPr/>
        </p:nvPicPr>
        <p:blipFill rotWithShape="1">
          <a:blip r:embed="rId4">
            <a:alphaModFix/>
          </a:blip>
          <a:srcRect/>
          <a:stretch/>
        </p:blipFill>
        <p:spPr>
          <a:xfrm>
            <a:off x="5383650" y="1102400"/>
            <a:ext cx="3415549" cy="2135854"/>
          </a:xfrm>
          <a:prstGeom prst="rect">
            <a:avLst/>
          </a:prstGeom>
          <a:noFill/>
          <a:ln>
            <a:noFill/>
          </a:ln>
        </p:spPr>
      </p:pic>
      <p:pic>
        <p:nvPicPr>
          <p:cNvPr id="283" name="Google Shape;283;g22c6f194d4b_6_0"/>
          <p:cNvPicPr preferRelativeResize="0"/>
          <p:nvPr/>
        </p:nvPicPr>
        <p:blipFill rotWithShape="1">
          <a:blip r:embed="rId5">
            <a:alphaModFix/>
          </a:blip>
          <a:srcRect/>
          <a:stretch/>
        </p:blipFill>
        <p:spPr>
          <a:xfrm>
            <a:off x="5383638" y="3728423"/>
            <a:ext cx="2536100" cy="1990825"/>
          </a:xfrm>
          <a:prstGeom prst="rect">
            <a:avLst/>
          </a:prstGeom>
          <a:noFill/>
          <a:ln>
            <a:noFill/>
          </a:ln>
        </p:spPr>
      </p:pic>
      <p:pic>
        <p:nvPicPr>
          <p:cNvPr id="284" name="Google Shape;284;g22c6f194d4b_6_0"/>
          <p:cNvPicPr preferRelativeResize="0"/>
          <p:nvPr/>
        </p:nvPicPr>
        <p:blipFill rotWithShape="1">
          <a:blip r:embed="rId6">
            <a:alphaModFix/>
          </a:blip>
          <a:srcRect/>
          <a:stretch/>
        </p:blipFill>
        <p:spPr>
          <a:xfrm>
            <a:off x="8044375" y="3870413"/>
            <a:ext cx="754826" cy="754825"/>
          </a:xfrm>
          <a:prstGeom prst="rect">
            <a:avLst/>
          </a:prstGeom>
          <a:noFill/>
          <a:ln>
            <a:noFill/>
          </a:ln>
        </p:spPr>
      </p:pic>
      <p:pic>
        <p:nvPicPr>
          <p:cNvPr id="285" name="Google Shape;285;g22c6f194d4b_6_0"/>
          <p:cNvPicPr preferRelativeResize="0"/>
          <p:nvPr/>
        </p:nvPicPr>
        <p:blipFill rotWithShape="1">
          <a:blip r:embed="rId7">
            <a:alphaModFix/>
          </a:blip>
          <a:srcRect/>
          <a:stretch/>
        </p:blipFill>
        <p:spPr>
          <a:xfrm>
            <a:off x="8044363" y="4883238"/>
            <a:ext cx="754825" cy="754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Mục đích buổi học</a:t>
            </a:r>
            <a:endParaRPr sz="2400" b="0" i="0" u="none" strike="noStrike" cap="none">
              <a:solidFill>
                <a:schemeClr val="lt1"/>
              </a:solidFill>
              <a:latin typeface="Arial"/>
              <a:ea typeface="Arial"/>
              <a:cs typeface="Arial"/>
              <a:sym typeface="Arial"/>
            </a:endParaRPr>
          </a:p>
        </p:txBody>
      </p:sp>
      <p:sp>
        <p:nvSpPr>
          <p:cNvPr id="101" name="Google Shape;101;p3"/>
          <p:cNvSpPr txBox="1"/>
          <p:nvPr/>
        </p:nvSpPr>
        <p:spPr>
          <a:xfrm>
            <a:off x="595025" y="783570"/>
            <a:ext cx="7755600" cy="3262401"/>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rgbClr val="000000"/>
              </a:buClr>
              <a:buSzPts val="2000"/>
              <a:buFont typeface="Arial"/>
              <a:buChar char="●"/>
            </a:pPr>
            <a:r>
              <a:rPr lang="vi-VN" sz="2000" b="0" i="0" u="none" strike="noStrike" cap="none">
                <a:solidFill>
                  <a:srgbClr val="000000"/>
                </a:solidFill>
                <a:latin typeface="Arial"/>
                <a:ea typeface="Arial"/>
                <a:cs typeface="Arial"/>
                <a:sym typeface="Arial"/>
              </a:rPr>
              <a:t>Tổng quan về Quant Trading, bao gồm sự hình thành và phát triển của nó cùng những thành tựu đã đạt được trong lĩnh vực tài chính số hóa.</a:t>
            </a:r>
            <a:endParaRPr sz="2000" b="0" i="0" u="none" strike="noStrike" cap="none">
              <a:solidFill>
                <a:srgbClr val="000000"/>
              </a:solidFill>
              <a:latin typeface="Arial"/>
              <a:ea typeface="Arial"/>
              <a:cs typeface="Arial"/>
              <a:sym typeface="Arial"/>
            </a:endParaRPr>
          </a:p>
          <a:p>
            <a:pPr marL="457200" marR="0" lvl="0" indent="-22860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000000"/>
              </a:buClr>
              <a:buSzPts val="2000"/>
              <a:buFont typeface="Arial"/>
              <a:buChar char="●"/>
            </a:pPr>
            <a:r>
              <a:rPr lang="vi-VN" sz="2000" b="0" i="0" u="none" strike="noStrike" cap="none">
                <a:solidFill>
                  <a:srgbClr val="000000"/>
                </a:solidFill>
                <a:latin typeface="Arial"/>
                <a:ea typeface="Arial"/>
                <a:cs typeface="Arial"/>
                <a:sym typeface="Arial"/>
              </a:rPr>
              <a:t>Các kỹ năng quan trọng cần phải học và nắm vững để tham gia vào lĩnh vực Quantitative Finance.</a:t>
            </a:r>
            <a:endParaRPr sz="2000" b="0" i="0" u="none" strike="noStrike" cap="none">
              <a:solidFill>
                <a:srgbClr val="000000"/>
              </a:solidFill>
              <a:latin typeface="Arial"/>
              <a:ea typeface="Arial"/>
              <a:cs typeface="Arial"/>
              <a:sym typeface="Arial"/>
            </a:endParaRPr>
          </a:p>
          <a:p>
            <a:pPr marL="457200" marR="0" lvl="0" indent="-22860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000000"/>
              </a:buClr>
              <a:buSzPts val="2000"/>
              <a:buFont typeface="Arial"/>
              <a:buChar char="●"/>
            </a:pPr>
            <a:r>
              <a:rPr lang="vi-VN" sz="2000" b="0" i="0" u="none" strike="noStrike" cap="none">
                <a:solidFill>
                  <a:srgbClr val="000000"/>
                </a:solidFill>
                <a:latin typeface="Arial"/>
                <a:ea typeface="Arial"/>
                <a:cs typeface="Arial"/>
                <a:sym typeface="Arial"/>
              </a:rPr>
              <a:t>Phương pháp học, bao gồm việc kết hợp lý thuyết và thực hành, để đạt được hiệu quả cao trong quá trình nghiên cứu và áp dụng kiến thức về Quant Trading.</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g2145372eafe_0_23"/>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Install and try!</a:t>
            </a:r>
            <a:endParaRPr sz="2400" b="0" i="0" u="none" strike="noStrike" cap="none">
              <a:solidFill>
                <a:schemeClr val="lt1"/>
              </a:solidFill>
              <a:latin typeface="Arial"/>
              <a:ea typeface="Arial"/>
              <a:cs typeface="Arial"/>
              <a:sym typeface="Arial"/>
            </a:endParaRPr>
          </a:p>
        </p:txBody>
      </p:sp>
      <p:sp>
        <p:nvSpPr>
          <p:cNvPr id="291" name="Google Shape;291;g2145372eafe_0_23"/>
          <p:cNvSpPr txBox="1"/>
          <p:nvPr/>
        </p:nvSpPr>
        <p:spPr>
          <a:xfrm>
            <a:off x="504900" y="1669700"/>
            <a:ext cx="8134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92" name="Google Shape;292;g2145372eafe_0_23"/>
          <p:cNvSpPr txBox="1"/>
          <p:nvPr/>
        </p:nvSpPr>
        <p:spPr>
          <a:xfrm>
            <a:off x="504900" y="788472"/>
            <a:ext cx="8134200" cy="27853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000" b="0" i="0" u="none" strike="noStrike" cap="none">
                <a:solidFill>
                  <a:schemeClr val="dk1"/>
                </a:solidFill>
                <a:latin typeface="Arial"/>
                <a:ea typeface="Arial"/>
                <a:cs typeface="Arial"/>
                <a:sym typeface="Arial"/>
              </a:rPr>
              <a:t>First program: Print “Hello World!”</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vi-VN" sz="2000" b="0" i="0" u="none" strike="noStrike" cap="none">
                <a:solidFill>
                  <a:schemeClr val="dk1"/>
                </a:solidFill>
                <a:latin typeface="Arial"/>
                <a:ea typeface="Arial"/>
                <a:cs typeface="Arial"/>
                <a:sym typeface="Arial"/>
              </a:rPr>
              <a:t>Demo</a:t>
            </a:r>
            <a:r>
              <a:rPr lang="vi-VN" sz="2000" b="1" i="0" u="none" strike="noStrike" cap="none">
                <a:solidFill>
                  <a:schemeClr val="dk1"/>
                </a:solidFill>
                <a:latin typeface="Arial"/>
                <a:ea typeface="Arial"/>
                <a:cs typeface="Arial"/>
                <a:sym typeface="Arial"/>
              </a:rPr>
              <a:t>: </a:t>
            </a:r>
            <a:r>
              <a:rPr lang="vi-VN" sz="2000" b="0" i="0" u="none" strike="noStrike" cap="none">
                <a:solidFill>
                  <a:schemeClr val="dk1"/>
                </a:solidFill>
                <a:latin typeface="Arial"/>
                <a:ea typeface="Arial"/>
                <a:cs typeface="Arial"/>
                <a:sym typeface="Arial"/>
              </a:rPr>
              <a:t>Optimal theory and pair trading </a:t>
            </a:r>
            <a:endParaRPr sz="20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vi-VN" sz="1500" b="0" i="0" u="sng" strike="noStrike" cap="none">
                <a:solidFill>
                  <a:schemeClr val="hlink"/>
                </a:solidFill>
                <a:latin typeface="Arial"/>
                <a:ea typeface="Arial"/>
                <a:cs typeface="Arial"/>
                <a:sym typeface="Arial"/>
              </a:rPr>
              <a:t>https://colab.research.google.com/drive/1Sy-zBZBxgvkB2i6zWsiKnhpAlU4Rfokd?authuser=5</a:t>
            </a:r>
            <a:endParaRPr sz="1500" b="0" i="0" u="sng" strike="noStrike" cap="none">
              <a:solidFill>
                <a:schemeClr val="hlink"/>
              </a:solidFill>
              <a:latin typeface="Arial"/>
              <a:ea typeface="Arial"/>
              <a:cs typeface="Arial"/>
              <a:sym typeface="Arial"/>
            </a:endParaRPr>
          </a:p>
          <a:p>
            <a:pPr marL="0" marR="0" lvl="0" indent="0" algn="l" rtl="0">
              <a:lnSpc>
                <a:spcPct val="115000"/>
              </a:lnSpc>
              <a:spcBef>
                <a:spcPts val="0"/>
              </a:spcBef>
              <a:spcAft>
                <a:spcPts val="0"/>
              </a:spcAft>
              <a:buNone/>
            </a:pPr>
            <a:endParaRPr sz="15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vi-VN" sz="2000" b="0" i="0" u="none" strike="noStrike" cap="none">
                <a:solidFill>
                  <a:srgbClr val="1A1A1A"/>
                </a:solidFill>
                <a:latin typeface="Arial"/>
                <a:ea typeface="Arial"/>
                <a:cs typeface="Arial"/>
                <a:sym typeface="Arial"/>
              </a:rPr>
              <a:t>Backtesting</a:t>
            </a:r>
            <a:endParaRPr sz="20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None/>
            </a:pPr>
            <a:r>
              <a:rPr lang="vi-VN" sz="1500" b="0" i="0" u="sng" strike="noStrike" cap="none">
                <a:solidFill>
                  <a:schemeClr val="hlink"/>
                </a:solidFill>
                <a:latin typeface="Arial"/>
                <a:ea typeface="Arial"/>
                <a:cs typeface="Arial"/>
                <a:sym typeface="Arial"/>
              </a:rPr>
              <a:t>https://colab.research.google.com/drive/1ZnfGvvsJ9PmJ95yeibq8P3Y2o5LPsvwE?authuser=5</a:t>
            </a:r>
            <a:endParaRPr sz="1500" b="0" i="0" u="none" strike="noStrike" cap="none">
              <a:solidFill>
                <a:srgbClr val="1A1A1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g22c6f194d4b_0_1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Phương pháp học</a:t>
            </a:r>
            <a:endParaRPr sz="2400" b="0" i="0" u="none" strike="noStrike" cap="none">
              <a:solidFill>
                <a:schemeClr val="lt1"/>
              </a:solidFill>
              <a:latin typeface="Arial"/>
              <a:ea typeface="Arial"/>
              <a:cs typeface="Arial"/>
              <a:sym typeface="Arial"/>
            </a:endParaRPr>
          </a:p>
        </p:txBody>
      </p:sp>
      <p:sp>
        <p:nvSpPr>
          <p:cNvPr id="298" name="Google Shape;298;g22c6f194d4b_0_14"/>
          <p:cNvSpPr txBox="1"/>
          <p:nvPr/>
        </p:nvSpPr>
        <p:spPr>
          <a:xfrm>
            <a:off x="504900" y="1669700"/>
            <a:ext cx="8134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99" name="Google Shape;299;g22c6f194d4b_0_14"/>
          <p:cNvSpPr txBox="1"/>
          <p:nvPr/>
        </p:nvSpPr>
        <p:spPr>
          <a:xfrm>
            <a:off x="504900" y="779233"/>
            <a:ext cx="813420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500"/>
              <a:buFont typeface="Arial"/>
              <a:buNone/>
            </a:pPr>
            <a:r>
              <a:rPr lang="vi-VN" sz="2000" b="0" i="0" u="none" strike="noStrike" cap="none">
                <a:solidFill>
                  <a:schemeClr val="dk1"/>
                </a:solidFill>
                <a:latin typeface="Arial"/>
                <a:ea typeface="Arial"/>
                <a:cs typeface="Arial"/>
                <a:sym typeface="Arial"/>
              </a:rPr>
              <a:t>Trên lớp giảng viên sẽ:</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Dạy lý thuyết</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Hỗ trợ code chiến lược của học viên</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Demo cách thực hiện</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1600"/>
              </a:spcBef>
              <a:spcAft>
                <a:spcPts val="0"/>
              </a:spcAft>
              <a:buClr>
                <a:schemeClr val="dk1"/>
              </a:buClr>
              <a:buSzPts val="1500"/>
              <a:buFont typeface="Arial"/>
              <a:buNone/>
            </a:pPr>
            <a:r>
              <a:rPr lang="vi-VN" sz="2000" b="0" i="0" u="none" strike="noStrike" cap="none">
                <a:solidFill>
                  <a:schemeClr val="dk1"/>
                </a:solidFill>
                <a:latin typeface="Arial"/>
                <a:ea typeface="Arial"/>
                <a:cs typeface="Arial"/>
                <a:sym typeface="Arial"/>
              </a:rPr>
              <a:t>Sau buổi học, học viên sẽ:</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Hoàn chỉnh lại phần code của mình</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Xem lại demo</a:t>
            </a:r>
            <a:endParaRPr sz="2000" b="0" i="0" u="none" strike="noStrike" cap="none">
              <a:solidFill>
                <a:schemeClr val="dk1"/>
              </a:solidFill>
              <a:latin typeface="Arial"/>
              <a:ea typeface="Arial"/>
              <a:cs typeface="Arial"/>
              <a:sym typeface="Arial"/>
            </a:endParaRPr>
          </a:p>
          <a:p>
            <a:pPr marL="457200" marR="0" lvl="0" indent="-323850" algn="l" rtl="0">
              <a:lnSpc>
                <a:spcPct val="100000"/>
              </a:lnSpc>
              <a:spcBef>
                <a:spcPts val="1600"/>
              </a:spcBef>
              <a:spcAft>
                <a:spcPts val="0"/>
              </a:spcAft>
              <a:buClr>
                <a:schemeClr val="dk1"/>
              </a:buClr>
              <a:buSzPts val="1500"/>
              <a:buFont typeface="Nunito"/>
              <a:buChar char="-"/>
            </a:pPr>
            <a:r>
              <a:rPr lang="vi-VN" sz="2000" b="0" i="0" u="none" strike="noStrike" cap="none">
                <a:solidFill>
                  <a:schemeClr val="dk1"/>
                </a:solidFill>
                <a:latin typeface="Arial"/>
                <a:ea typeface="Arial"/>
                <a:cs typeface="Arial"/>
                <a:sym typeface="Arial"/>
              </a:rPr>
              <a:t>Làm bài tập thực hành</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1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1600"/>
              </a:spcBef>
              <a:spcAft>
                <a:spcPts val="0"/>
              </a:spcAft>
              <a:buClr>
                <a:schemeClr val="dk1"/>
              </a:buClr>
              <a:buSzPts val="14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g2145372eafe_0_28"/>
          <p:cNvSpPr txBox="1"/>
          <p:nvPr/>
        </p:nvSpPr>
        <p:spPr>
          <a:xfrm>
            <a:off x="304800" y="139775"/>
            <a:ext cx="883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Lịch trình học</a:t>
            </a:r>
            <a:endParaRPr sz="2400" b="0" i="0" u="none" strike="noStrike" cap="none">
              <a:solidFill>
                <a:schemeClr val="lt1"/>
              </a:solidFill>
              <a:latin typeface="Arial"/>
              <a:ea typeface="Arial"/>
              <a:cs typeface="Arial"/>
              <a:sym typeface="Arial"/>
            </a:endParaRPr>
          </a:p>
        </p:txBody>
      </p:sp>
      <p:sp>
        <p:nvSpPr>
          <p:cNvPr id="305" name="Google Shape;305;g2145372eafe_0_28"/>
          <p:cNvSpPr txBox="1"/>
          <p:nvPr/>
        </p:nvSpPr>
        <p:spPr>
          <a:xfrm>
            <a:off x="248550" y="793509"/>
            <a:ext cx="3636000" cy="136648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800"/>
              <a:buFont typeface="Arial"/>
              <a:buNone/>
            </a:pPr>
            <a:r>
              <a:rPr lang="vi-VN" sz="1800" b="0" i="0" u="none" strike="noStrike" cap="none">
                <a:solidFill>
                  <a:schemeClr val="dk1"/>
                </a:solidFill>
                <a:latin typeface="Arial"/>
                <a:ea typeface="Arial"/>
                <a:cs typeface="Arial"/>
                <a:sym typeface="Arial"/>
              </a:rPr>
              <a:t>Giới thiệu tổng quan</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Quantitative finance</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Các sản phẩm tài chính</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Python</a:t>
            </a:r>
            <a:endParaRPr sz="1800" b="0" i="0" u="none" strike="noStrike" cap="none">
              <a:solidFill>
                <a:schemeClr val="dk1"/>
              </a:solidFill>
              <a:latin typeface="Arial"/>
              <a:ea typeface="Arial"/>
              <a:cs typeface="Arial"/>
              <a:sym typeface="Arial"/>
            </a:endParaRPr>
          </a:p>
        </p:txBody>
      </p:sp>
      <p:sp>
        <p:nvSpPr>
          <p:cNvPr id="306" name="Google Shape;306;g2145372eafe_0_28"/>
          <p:cNvSpPr txBox="1"/>
          <p:nvPr/>
        </p:nvSpPr>
        <p:spPr>
          <a:xfrm>
            <a:off x="248550" y="2273161"/>
            <a:ext cx="3636000" cy="1685036"/>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vi-VN" sz="1800" b="0" i="0" u="none" strike="noStrike" cap="none">
                <a:solidFill>
                  <a:schemeClr val="dk1"/>
                </a:solidFill>
                <a:latin typeface="Arial"/>
                <a:ea typeface="Arial"/>
                <a:cs typeface="Arial"/>
                <a:sym typeface="Arial"/>
              </a:rPr>
              <a:t>Xây dựng chiến thuật đầu tư</a:t>
            </a:r>
            <a:endParaRPr sz="18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800" b="0" i="0" u="none" strike="noStrike" cap="none">
                <a:solidFill>
                  <a:schemeClr val="dk1"/>
                </a:solidFill>
                <a:latin typeface="Arial"/>
                <a:ea typeface="Arial"/>
                <a:cs typeface="Arial"/>
                <a:sym typeface="Arial"/>
              </a:rPr>
              <a:t>VIX backtest</a:t>
            </a:r>
            <a:endParaRPr sz="18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800" b="0" i="0" u="none" strike="noStrike" cap="none">
                <a:solidFill>
                  <a:schemeClr val="dk1"/>
                </a:solidFill>
                <a:latin typeface="Arial"/>
                <a:ea typeface="Arial"/>
                <a:cs typeface="Arial"/>
                <a:sym typeface="Arial"/>
              </a:rPr>
              <a:t>MA/ ATR backtest</a:t>
            </a:r>
            <a:endParaRPr sz="18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800" b="0" i="0" u="none" strike="noStrike" cap="none">
                <a:solidFill>
                  <a:schemeClr val="dk1"/>
                </a:solidFill>
                <a:latin typeface="Arial"/>
                <a:ea typeface="Arial"/>
                <a:cs typeface="Arial"/>
                <a:sym typeface="Arial"/>
              </a:rPr>
              <a:t>Event-based backtest</a:t>
            </a:r>
            <a:endParaRPr sz="18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800" b="0" i="0" u="none" strike="noStrike" cap="none">
                <a:solidFill>
                  <a:schemeClr val="dk1"/>
                </a:solidFill>
                <a:latin typeface="Arial"/>
                <a:ea typeface="Arial"/>
                <a:cs typeface="Arial"/>
                <a:sym typeface="Arial"/>
              </a:rPr>
              <a:t>Vectorized backtest</a:t>
            </a:r>
            <a:endParaRPr sz="1800" b="0" i="0" u="none" strike="noStrike" cap="none">
              <a:solidFill>
                <a:schemeClr val="dk1"/>
              </a:solidFill>
              <a:latin typeface="Arial"/>
              <a:ea typeface="Arial"/>
              <a:cs typeface="Arial"/>
              <a:sym typeface="Arial"/>
            </a:endParaRPr>
          </a:p>
        </p:txBody>
      </p:sp>
      <p:sp>
        <p:nvSpPr>
          <p:cNvPr id="307" name="Google Shape;307;g2145372eafe_0_28"/>
          <p:cNvSpPr txBox="1"/>
          <p:nvPr/>
        </p:nvSpPr>
        <p:spPr>
          <a:xfrm>
            <a:off x="4324225" y="793509"/>
            <a:ext cx="4588866" cy="2640683"/>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800"/>
              <a:buFont typeface="Arial"/>
              <a:buNone/>
            </a:pPr>
            <a:r>
              <a:rPr lang="vi-VN" sz="1800" b="0" i="0" u="none" strike="noStrike" cap="none">
                <a:solidFill>
                  <a:schemeClr val="dk1"/>
                </a:solidFill>
                <a:latin typeface="Arial"/>
                <a:ea typeface="Arial"/>
                <a:cs typeface="Arial"/>
                <a:sym typeface="Arial"/>
              </a:rPr>
              <a:t>Tìm hiểu về ngôn ngữ lập trình Python</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Python cơ bản</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Các thư viện hữu ích:</a:t>
            </a:r>
            <a:endParaRPr sz="1800" b="0" i="0" u="none" strike="noStrike" cap="none">
              <a:solidFill>
                <a:schemeClr val="dk1"/>
              </a:solidFill>
              <a:latin typeface="Arial"/>
              <a:ea typeface="Arial"/>
              <a:cs typeface="Arial"/>
              <a:sym typeface="Arial"/>
            </a:endParaRPr>
          </a:p>
          <a:p>
            <a:pPr marL="719999"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Data analysis: pandas, numpy</a:t>
            </a:r>
            <a:endParaRPr sz="1800" b="0" i="0" u="none" strike="noStrike" cap="none">
              <a:solidFill>
                <a:schemeClr val="dk1"/>
              </a:solidFill>
              <a:latin typeface="Arial"/>
              <a:ea typeface="Arial"/>
              <a:cs typeface="Arial"/>
              <a:sym typeface="Arial"/>
            </a:endParaRPr>
          </a:p>
          <a:p>
            <a:pPr marL="719999"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Data visualization: matplotlib, seaborn</a:t>
            </a:r>
            <a:endParaRPr sz="1800" b="0" i="0" u="none" strike="noStrike" cap="none">
              <a:solidFill>
                <a:schemeClr val="dk1"/>
              </a:solidFill>
              <a:latin typeface="Arial"/>
              <a:ea typeface="Arial"/>
              <a:cs typeface="Arial"/>
              <a:sym typeface="Arial"/>
            </a:endParaRPr>
          </a:p>
          <a:p>
            <a:pPr marL="719999"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Crawl data: request, beautifulsoup</a:t>
            </a:r>
            <a:endParaRPr sz="1800" b="0" i="0" u="none" strike="noStrike" cap="none">
              <a:solidFill>
                <a:schemeClr val="dk1"/>
              </a:solidFill>
              <a:latin typeface="Arial"/>
              <a:ea typeface="Arial"/>
              <a:cs typeface="Arial"/>
              <a:sym typeface="Arial"/>
            </a:endParaRPr>
          </a:p>
          <a:p>
            <a:pPr marL="457200" marR="0" lvl="0" indent="-342900" algn="just" rtl="0">
              <a:lnSpc>
                <a:spcPct val="115000"/>
              </a:lnSpc>
              <a:spcBef>
                <a:spcPts val="0"/>
              </a:spcBef>
              <a:spcAft>
                <a:spcPts val="0"/>
              </a:spcAft>
              <a:buClr>
                <a:schemeClr val="dk1"/>
              </a:buClr>
              <a:buSzPts val="1800"/>
              <a:buFont typeface="Arial"/>
              <a:buChar char="-"/>
            </a:pPr>
            <a:r>
              <a:rPr lang="vi-VN" sz="1800" b="0" i="0" u="none" strike="noStrike" cap="none">
                <a:solidFill>
                  <a:schemeClr val="dk1"/>
                </a:solidFill>
                <a:latin typeface="Arial"/>
                <a:ea typeface="Arial"/>
                <a:cs typeface="Arial"/>
                <a:sym typeface="Arial"/>
              </a:rPr>
              <a:t>Sử dụng Git/ tìm kiếm source code</a:t>
            </a:r>
            <a:endParaRPr sz="1800" b="0" i="0" u="none" strike="noStrike" cap="none">
              <a:solidFill>
                <a:schemeClr val="dk1"/>
              </a:solidFill>
              <a:latin typeface="Arial"/>
              <a:ea typeface="Arial"/>
              <a:cs typeface="Arial"/>
              <a:sym typeface="Arial"/>
            </a:endParaRPr>
          </a:p>
        </p:txBody>
      </p:sp>
      <p:sp>
        <p:nvSpPr>
          <p:cNvPr id="308" name="Google Shape;308;g2145372eafe_0_28"/>
          <p:cNvSpPr txBox="1"/>
          <p:nvPr/>
        </p:nvSpPr>
        <p:spPr>
          <a:xfrm>
            <a:off x="4324225" y="3526556"/>
            <a:ext cx="4588866" cy="104793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vi-VN" sz="1800" b="0" i="0" u="none" strike="noStrike" cap="none" dirty="0">
                <a:solidFill>
                  <a:schemeClr val="dk1"/>
                </a:solidFill>
                <a:latin typeface="Arial"/>
                <a:ea typeface="Arial"/>
                <a:cs typeface="Arial"/>
                <a:sym typeface="Arial"/>
              </a:rPr>
              <a:t>Machine learning</a:t>
            </a:r>
            <a:endParaRPr sz="1800" b="0" i="0" u="none" strike="noStrike" cap="none" dirty="0">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vi-VN" sz="1800" b="0" i="0" u="none" strike="noStrike" cap="none" dirty="0">
                <a:solidFill>
                  <a:schemeClr val="dk1"/>
                </a:solidFill>
                <a:latin typeface="Arial"/>
                <a:ea typeface="Arial"/>
                <a:cs typeface="Arial"/>
                <a:sym typeface="Arial"/>
              </a:rPr>
              <a:t>Linear Regression</a:t>
            </a:r>
            <a:endParaRPr sz="1800" b="0" i="0" u="none" strike="noStrike" cap="none" dirty="0">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vi-VN" sz="1800" b="0" i="0" u="none" strike="noStrike" cap="none" dirty="0">
                <a:solidFill>
                  <a:schemeClr val="dk1"/>
                </a:solidFill>
                <a:latin typeface="Arial"/>
                <a:ea typeface="Arial"/>
                <a:cs typeface="Arial"/>
                <a:sym typeface="Arial"/>
              </a:rPr>
              <a:t>Decision </a:t>
            </a:r>
            <a:r>
              <a:rPr lang="vi-VN" sz="1800" b="0" i="0" u="none" strike="noStrike" cap="none" dirty="0" smtClean="0">
                <a:solidFill>
                  <a:schemeClr val="dk1"/>
                </a:solidFill>
                <a:latin typeface="Arial"/>
                <a:ea typeface="Arial"/>
                <a:cs typeface="Arial"/>
                <a:sym typeface="Arial"/>
              </a:rPr>
              <a:t>Tree</a:t>
            </a:r>
            <a:endParaRPr sz="1800" b="0" i="0" u="none" strike="noStrike" cap="none" dirty="0">
              <a:solidFill>
                <a:schemeClr val="dk1"/>
              </a:solidFill>
              <a:latin typeface="Arial"/>
              <a:ea typeface="Arial"/>
              <a:cs typeface="Arial"/>
              <a:sym typeface="Arial"/>
            </a:endParaRPr>
          </a:p>
        </p:txBody>
      </p:sp>
      <p:sp>
        <p:nvSpPr>
          <p:cNvPr id="309" name="Google Shape;309;g2145372eafe_0_28"/>
          <p:cNvSpPr txBox="1"/>
          <p:nvPr/>
        </p:nvSpPr>
        <p:spPr>
          <a:xfrm>
            <a:off x="4324225" y="5488683"/>
            <a:ext cx="4588866" cy="574476"/>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1600"/>
              </a:spcBef>
              <a:spcAft>
                <a:spcPts val="0"/>
              </a:spcAft>
              <a:buClr>
                <a:srgbClr val="000000"/>
              </a:buClr>
              <a:buSzPts val="1800"/>
              <a:buFont typeface="Arial"/>
              <a:buNone/>
            </a:pPr>
            <a:r>
              <a:rPr lang="vi-VN" sz="1800" b="0" i="0" u="none" strike="noStrike" cap="none">
                <a:solidFill>
                  <a:schemeClr val="dk1"/>
                </a:solidFill>
                <a:latin typeface="Arial"/>
                <a:ea typeface="Arial"/>
                <a:cs typeface="Arial"/>
                <a:sym typeface="Arial"/>
              </a:rPr>
              <a:t>Final Project</a:t>
            </a:r>
            <a:endParaRPr sz="1800" b="0" i="0" u="none" strike="noStrike" cap="none">
              <a:solidFill>
                <a:schemeClr val="dk1"/>
              </a:solidFill>
              <a:latin typeface="Arial"/>
              <a:ea typeface="Arial"/>
              <a:cs typeface="Arial"/>
              <a:sym typeface="Arial"/>
            </a:endParaRPr>
          </a:p>
        </p:txBody>
      </p:sp>
      <p:sp>
        <p:nvSpPr>
          <p:cNvPr id="310" name="Google Shape;310;g2145372eafe_0_28"/>
          <p:cNvSpPr txBox="1"/>
          <p:nvPr/>
        </p:nvSpPr>
        <p:spPr>
          <a:xfrm>
            <a:off x="248550" y="4050526"/>
            <a:ext cx="3636000" cy="196819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vi-VN" sz="1800" b="1" i="0" u="none" strike="noStrike" cap="none">
                <a:solidFill>
                  <a:schemeClr val="dk1"/>
                </a:solidFill>
                <a:latin typeface="Arial"/>
                <a:ea typeface="Arial"/>
                <a:cs typeface="Arial"/>
                <a:sym typeface="Arial"/>
              </a:rPr>
              <a:t>Xây dựng chiến lược theo kế hoạch giao dịch tự động</a:t>
            </a:r>
            <a:endParaRPr sz="1800" b="1"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400" b="0" i="0" u="none" strike="noStrike" cap="none">
                <a:solidFill>
                  <a:schemeClr val="dk1"/>
                </a:solidFill>
                <a:latin typeface="Arial"/>
                <a:ea typeface="Arial"/>
                <a:cs typeface="Arial"/>
                <a:sym typeface="Arial"/>
              </a:rPr>
              <a:t>Chứng khoán SSI =&gt; DK API (CCCD den tai quay)</a:t>
            </a:r>
            <a:endParaRPr sz="14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400" b="0" i="0" u="none" strike="noStrike" cap="none">
                <a:solidFill>
                  <a:schemeClr val="dk1"/>
                </a:solidFill>
                <a:latin typeface="Arial"/>
                <a:ea typeface="Arial"/>
                <a:cs typeface="Arial"/>
                <a:sym typeface="Arial"/>
              </a:rPr>
              <a:t>Forex =&gt; API C#, Java, Python API MT5 (Ko phai MQL5)</a:t>
            </a:r>
            <a:endParaRPr sz="1400" b="0" i="0" u="none" strike="noStrike" cap="none">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rgbClr val="000000"/>
              </a:buClr>
              <a:buSzPts val="1800"/>
              <a:buFont typeface="Arial"/>
              <a:buChar char="-"/>
            </a:pPr>
            <a:r>
              <a:rPr lang="vi-VN" sz="1400" b="0" i="0" u="none" strike="noStrike" cap="none">
                <a:solidFill>
                  <a:schemeClr val="dk1"/>
                </a:solidFill>
                <a:latin typeface="Arial"/>
                <a:ea typeface="Arial"/>
                <a:cs typeface="Arial"/>
                <a:sym typeface="Arial"/>
              </a:rPr>
              <a:t>Crypto</a:t>
            </a:r>
            <a:endParaRPr sz="1400" b="0" i="0" u="none" strike="noStrike" cap="none">
              <a:solidFill>
                <a:schemeClr val="dk1"/>
              </a:solidFill>
              <a:latin typeface="Arial"/>
              <a:ea typeface="Arial"/>
              <a:cs typeface="Arial"/>
              <a:sym typeface="Arial"/>
            </a:endParaRPr>
          </a:p>
        </p:txBody>
      </p:sp>
      <p:sp>
        <p:nvSpPr>
          <p:cNvPr id="9" name="Google Shape;309;g2145372eafe_0_28"/>
          <p:cNvSpPr txBox="1"/>
          <p:nvPr/>
        </p:nvSpPr>
        <p:spPr>
          <a:xfrm>
            <a:off x="4324225" y="4920756"/>
            <a:ext cx="4588866" cy="574476"/>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1600"/>
              </a:spcBef>
              <a:spcAft>
                <a:spcPts val="0"/>
              </a:spcAft>
              <a:buClr>
                <a:srgbClr val="000000"/>
              </a:buClr>
              <a:buSzPts val="1800"/>
              <a:buFont typeface="Arial"/>
              <a:buNone/>
            </a:pPr>
            <a:r>
              <a:rPr lang="en-US" sz="1800" b="0" i="0" u="none" strike="noStrike" cap="none" dirty="0" smtClean="0">
                <a:solidFill>
                  <a:schemeClr val="dk1"/>
                </a:solidFill>
                <a:latin typeface="Arial"/>
                <a:ea typeface="Arial"/>
                <a:cs typeface="Arial"/>
                <a:sym typeface="Arial"/>
              </a:rPr>
              <a:t>5 </a:t>
            </a:r>
            <a:r>
              <a:rPr lang="en-US" sz="1800" b="0" i="0" u="none" strike="noStrike" cap="none" dirty="0" err="1" smtClean="0">
                <a:solidFill>
                  <a:schemeClr val="dk1"/>
                </a:solidFill>
                <a:latin typeface="Arial"/>
                <a:ea typeface="Arial"/>
                <a:cs typeface="Arial"/>
                <a:sym typeface="Arial"/>
              </a:rPr>
              <a:t>bài</a:t>
            </a:r>
            <a:r>
              <a:rPr lang="en-US" sz="1800" b="0" i="0" u="none" strike="noStrike" cap="none" dirty="0" smtClean="0">
                <a:solidFill>
                  <a:schemeClr val="dk1"/>
                </a:solidFill>
                <a:latin typeface="Arial"/>
                <a:ea typeface="Arial"/>
                <a:cs typeface="Arial"/>
                <a:sym typeface="Arial"/>
              </a:rPr>
              <a:t> </a:t>
            </a:r>
            <a:r>
              <a:rPr lang="en-US" sz="1800" b="0" i="0" u="none" strike="noStrike" cap="none" dirty="0" err="1" smtClean="0">
                <a:solidFill>
                  <a:schemeClr val="dk1"/>
                </a:solidFill>
                <a:latin typeface="Arial"/>
                <a:ea typeface="Arial"/>
                <a:cs typeface="Arial"/>
                <a:sym typeface="Arial"/>
              </a:rPr>
              <a:t>tập</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g20ee0ad7006_0_249"/>
          <p:cNvSpPr txBox="1"/>
          <p:nvPr/>
        </p:nvSpPr>
        <p:spPr>
          <a:xfrm>
            <a:off x="423975" y="1135207"/>
            <a:ext cx="8315700" cy="684900"/>
          </a:xfrm>
          <a:prstGeom prst="rect">
            <a:avLst/>
          </a:prstGeom>
          <a:noFill/>
          <a:ln>
            <a:noFill/>
          </a:ln>
        </p:spPr>
        <p:txBody>
          <a:bodyPr spcFirstLastPara="1" wrap="square" lIns="91425" tIns="45700" rIns="91425" bIns="45700" anchor="t" anchorCtr="0">
            <a:normAutofit fontScale="70000" lnSpcReduction="20000"/>
          </a:bodyPr>
          <a:lstStyle/>
          <a:p>
            <a:pPr marL="457200" marR="0" lvl="0" indent="0" algn="l" rtl="0">
              <a:lnSpc>
                <a:spcPct val="90000"/>
              </a:lnSpc>
              <a:spcBef>
                <a:spcPts val="1000"/>
              </a:spcBef>
              <a:spcAft>
                <a:spcPts val="0"/>
              </a:spcAft>
              <a:buClr>
                <a:srgbClr val="000000"/>
              </a:buClr>
              <a:buSzPct val="100000"/>
              <a:buFont typeface="Arial"/>
              <a:buNone/>
            </a:pPr>
            <a:r>
              <a:rPr lang="vi-VN" sz="2800" b="0" i="1" u="none" strike="noStrike" cap="none">
                <a:solidFill>
                  <a:schemeClr val="dk1"/>
                </a:solidFill>
                <a:latin typeface="Arial"/>
                <a:ea typeface="Arial"/>
                <a:cs typeface="Arial"/>
                <a:sym typeface="Arial"/>
              </a:rPr>
              <a:t>(Tổng kết lại, buổi học hôm nay học viên đã học được những gì?)</a:t>
            </a:r>
            <a:endParaRPr sz="2800" b="0" i="1" u="none" strike="noStrike" cap="none">
              <a:solidFill>
                <a:schemeClr val="dk1"/>
              </a:solidFill>
              <a:latin typeface="Arial"/>
              <a:ea typeface="Arial"/>
              <a:cs typeface="Arial"/>
              <a:sym typeface="Arial"/>
            </a:endParaRPr>
          </a:p>
        </p:txBody>
      </p:sp>
      <p:sp>
        <p:nvSpPr>
          <p:cNvPr id="316" name="Google Shape;316;g20ee0ad7006_0_249"/>
          <p:cNvSpPr txBox="1"/>
          <p:nvPr/>
        </p:nvSpPr>
        <p:spPr>
          <a:xfrm>
            <a:off x="238900" y="102000"/>
            <a:ext cx="2610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vi-VN" sz="2400" b="0" i="0" u="none" strike="noStrike" cap="none">
                <a:solidFill>
                  <a:schemeClr val="lt1"/>
                </a:solidFill>
                <a:latin typeface="Arial"/>
                <a:ea typeface="Arial"/>
                <a:cs typeface="Arial"/>
                <a:sym typeface="Arial"/>
              </a:rPr>
              <a:t>Tổng kết buổi học</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g20ee0ad7006_0_0"/>
          <p:cNvSpPr txBox="1"/>
          <p:nvPr/>
        </p:nvSpPr>
        <p:spPr>
          <a:xfrm>
            <a:off x="290050" y="154525"/>
            <a:ext cx="5892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Nội dung chính</a:t>
            </a:r>
            <a:endParaRPr sz="2400" b="0" i="0" u="none" strike="noStrike" cap="none">
              <a:solidFill>
                <a:schemeClr val="lt1"/>
              </a:solidFill>
              <a:latin typeface="Arial"/>
              <a:ea typeface="Arial"/>
              <a:cs typeface="Arial"/>
              <a:sym typeface="Arial"/>
            </a:endParaRPr>
          </a:p>
        </p:txBody>
      </p:sp>
      <p:sp>
        <p:nvSpPr>
          <p:cNvPr id="107" name="Google Shape;107;g20ee0ad7006_0_0"/>
          <p:cNvSpPr/>
          <p:nvPr/>
        </p:nvSpPr>
        <p:spPr>
          <a:xfrm>
            <a:off x="1274525" y="1137748"/>
            <a:ext cx="7086600" cy="742200"/>
          </a:xfrm>
          <a:prstGeom prst="roundRect">
            <a:avLst>
              <a:gd name="adj" fmla="val 16667"/>
            </a:avLst>
          </a:prstGeom>
          <a:gradFill>
            <a:gsLst>
              <a:gs pos="0">
                <a:srgbClr val="FBEBE6"/>
              </a:gs>
              <a:gs pos="100000">
                <a:schemeClr val="accent2"/>
              </a:gs>
            </a:gsLst>
            <a:lin ang="0" scaled="0"/>
          </a:gradFill>
          <a:ln w="12700" cap="flat" cmpd="sng">
            <a:solidFill>
              <a:srgbClr val="FBE4D4"/>
            </a:solidFill>
            <a:prstDash val="solid"/>
            <a:round/>
            <a:headEnd type="none" w="sm" len="sm"/>
            <a:tailEnd type="none" w="sm" len="sm"/>
          </a:ln>
          <a:effectLst>
            <a:outerShdw dist="99190" dir="2388334" algn="ctr" rotWithShape="0">
              <a:srgbClr val="333333">
                <a:alpha val="4823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100"/>
              <a:buFont typeface="Arial"/>
              <a:buNone/>
            </a:pPr>
            <a:r>
              <a:rPr lang="vi-VN" sz="3100" b="1" i="0" u="none" strike="noStrike" cap="none">
                <a:solidFill>
                  <a:schemeClr val="dk1"/>
                </a:solidFill>
                <a:latin typeface="Arial"/>
                <a:ea typeface="Arial"/>
                <a:cs typeface="Arial"/>
                <a:sym typeface="Arial"/>
              </a:rPr>
              <a:t>Tổng quan về Quant Finance</a:t>
            </a:r>
            <a:endParaRPr sz="3100" b="1" i="0" u="none" strike="noStrike" cap="none">
              <a:solidFill>
                <a:schemeClr val="dk1"/>
              </a:solidFill>
              <a:latin typeface="Arial"/>
              <a:ea typeface="Arial"/>
              <a:cs typeface="Arial"/>
              <a:sym typeface="Arial"/>
            </a:endParaRPr>
          </a:p>
        </p:txBody>
      </p:sp>
      <p:sp>
        <p:nvSpPr>
          <p:cNvPr id="108" name="Google Shape;108;g20ee0ad7006_0_0"/>
          <p:cNvSpPr/>
          <p:nvPr/>
        </p:nvSpPr>
        <p:spPr>
          <a:xfrm>
            <a:off x="1274525" y="2298498"/>
            <a:ext cx="7086600" cy="690000"/>
          </a:xfrm>
          <a:prstGeom prst="roundRect">
            <a:avLst>
              <a:gd name="adj" fmla="val 16667"/>
            </a:avLst>
          </a:prstGeom>
          <a:solidFill>
            <a:srgbClr val="BBD6EE"/>
          </a:solidFill>
          <a:ln w="12700" cap="flat" cmpd="sng">
            <a:solidFill>
              <a:srgbClr val="B3C6E7"/>
            </a:solidFill>
            <a:prstDash val="solid"/>
            <a:round/>
            <a:headEnd type="none" w="sm" len="sm"/>
            <a:tailEnd type="none" w="sm" len="sm"/>
          </a:ln>
          <a:effectLst>
            <a:outerShdw dist="99190" dir="2388334" algn="ctr" rotWithShape="0">
              <a:srgbClr val="333333">
                <a:alpha val="4823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vi-VN" sz="3100" b="1" i="0" u="none" strike="noStrike" cap="none">
                <a:solidFill>
                  <a:schemeClr val="dk1"/>
                </a:solidFill>
                <a:latin typeface="Arial"/>
                <a:ea typeface="Arial"/>
                <a:cs typeface="Arial"/>
                <a:sym typeface="Arial"/>
              </a:rPr>
              <a:t>Các chủ đề trong khóa học</a:t>
            </a:r>
            <a:endParaRPr sz="3100" b="1" i="0" u="none" strike="noStrike" cap="none">
              <a:solidFill>
                <a:schemeClr val="dk1"/>
              </a:solidFill>
              <a:latin typeface="Arial"/>
              <a:ea typeface="Arial"/>
              <a:cs typeface="Arial"/>
              <a:sym typeface="Arial"/>
            </a:endParaRPr>
          </a:p>
        </p:txBody>
      </p:sp>
      <p:sp>
        <p:nvSpPr>
          <p:cNvPr id="109" name="Google Shape;109;g20ee0ad7006_0_0"/>
          <p:cNvSpPr/>
          <p:nvPr/>
        </p:nvSpPr>
        <p:spPr>
          <a:xfrm>
            <a:off x="1274525" y="3407244"/>
            <a:ext cx="7086600" cy="831600"/>
          </a:xfrm>
          <a:prstGeom prst="roundRect">
            <a:avLst>
              <a:gd name="adj" fmla="val 16667"/>
            </a:avLst>
          </a:prstGeom>
          <a:solidFill>
            <a:srgbClr val="A8D08C"/>
          </a:solidFill>
          <a:ln w="12700" cap="flat" cmpd="sng">
            <a:solidFill>
              <a:schemeClr val="lt2"/>
            </a:solidFill>
            <a:prstDash val="solid"/>
            <a:round/>
            <a:headEnd type="none" w="sm" len="sm"/>
            <a:tailEnd type="none" w="sm" len="sm"/>
          </a:ln>
          <a:effectLst>
            <a:outerShdw dist="99190" dir="2388334" algn="ctr" rotWithShape="0">
              <a:srgbClr val="333333">
                <a:alpha val="4823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vi-VN" sz="3100" b="1" i="0" u="none" strike="noStrike" cap="none">
                <a:solidFill>
                  <a:schemeClr val="dk1"/>
                </a:solidFill>
                <a:latin typeface="Arial"/>
                <a:ea typeface="Arial"/>
                <a:cs typeface="Arial"/>
                <a:sym typeface="Arial"/>
              </a:rPr>
              <a:t>Lịch trình học</a:t>
            </a:r>
            <a:endParaRPr sz="3100" b="1" i="0" u="none" strike="noStrike" cap="none">
              <a:solidFill>
                <a:schemeClr val="dk1"/>
              </a:solidFill>
              <a:latin typeface="Arial"/>
              <a:ea typeface="Arial"/>
              <a:cs typeface="Arial"/>
              <a:sym typeface="Arial"/>
            </a:endParaRPr>
          </a:p>
        </p:txBody>
      </p:sp>
      <p:sp>
        <p:nvSpPr>
          <p:cNvPr id="110" name="Google Shape;110;g20ee0ad7006_0_0"/>
          <p:cNvSpPr/>
          <p:nvPr/>
        </p:nvSpPr>
        <p:spPr>
          <a:xfrm>
            <a:off x="1274525" y="4714499"/>
            <a:ext cx="7086600" cy="831600"/>
          </a:xfrm>
          <a:prstGeom prst="roundRect">
            <a:avLst>
              <a:gd name="adj" fmla="val 16667"/>
            </a:avLst>
          </a:prstGeom>
          <a:solidFill>
            <a:srgbClr val="FFD966"/>
          </a:solidFill>
          <a:ln w="12700" cap="flat" cmpd="sng">
            <a:solidFill>
              <a:schemeClr val="lt2"/>
            </a:solidFill>
            <a:prstDash val="solid"/>
            <a:round/>
            <a:headEnd type="none" w="sm" len="sm"/>
            <a:tailEnd type="none" w="sm" len="sm"/>
          </a:ln>
          <a:effectLst>
            <a:outerShdw dist="99190" dir="2388334" algn="ctr" rotWithShape="0">
              <a:srgbClr val="333333">
                <a:alpha val="4823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vi-VN" sz="3100" b="1" i="0" u="none" strike="noStrike" cap="none">
                <a:solidFill>
                  <a:schemeClr val="dk1"/>
                </a:solidFill>
                <a:latin typeface="Arial"/>
                <a:ea typeface="Arial"/>
                <a:cs typeface="Arial"/>
                <a:sym typeface="Arial"/>
              </a:rPr>
              <a:t>Phương pháp học</a:t>
            </a:r>
            <a:endParaRPr sz="3100" b="1"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Giới thiệu về Quantitative Finance</a:t>
            </a:r>
            <a:endParaRPr sz="2400" b="0" i="0" u="none" strike="noStrike" cap="none">
              <a:solidFill>
                <a:schemeClr val="lt1"/>
              </a:solidFill>
              <a:latin typeface="Arial"/>
              <a:ea typeface="Arial"/>
              <a:cs typeface="Arial"/>
              <a:sym typeface="Arial"/>
            </a:endParaRPr>
          </a:p>
        </p:txBody>
      </p:sp>
      <p:sp>
        <p:nvSpPr>
          <p:cNvPr id="116" name="Google Shape;116;p4"/>
          <p:cNvSpPr txBox="1"/>
          <p:nvPr/>
        </p:nvSpPr>
        <p:spPr>
          <a:xfrm>
            <a:off x="504900" y="781237"/>
            <a:ext cx="8134200" cy="4708941"/>
          </a:xfrm>
          <a:prstGeom prst="rect">
            <a:avLst/>
          </a:prstGeom>
          <a:noFill/>
          <a:ln>
            <a:noFill/>
          </a:ln>
        </p:spPr>
        <p:txBody>
          <a:bodyPr spcFirstLastPara="1" wrap="square" lIns="91425" tIns="45700" rIns="91425" bIns="45700" anchor="t" anchorCtr="0">
            <a:spAutoFit/>
          </a:bodyPr>
          <a:lstStyle/>
          <a:p>
            <a:pPr marL="101600" lvl="0" algn="just">
              <a:lnSpc>
                <a:spcPct val="150000"/>
              </a:lnSpc>
              <a:buClr>
                <a:schemeClr val="dk1"/>
              </a:buClr>
              <a:buSzPts val="2000"/>
            </a:pPr>
            <a:r>
              <a:rPr lang="vi-VN" sz="2000" dirty="0" smtClean="0"/>
              <a:t>Quant </a:t>
            </a:r>
            <a:r>
              <a:rPr lang="vi-VN" sz="2000" dirty="0"/>
              <a:t>Trading, hay còn gọi là Giao dịch Định lượng, là phương </a:t>
            </a:r>
            <a:r>
              <a:rPr lang="vi-VN" sz="2000" dirty="0" smtClean="0"/>
              <a:t>pháp</a:t>
            </a:r>
            <a:r>
              <a:rPr lang="en-US" sz="2000" dirty="0" smtClean="0"/>
              <a:t> </a:t>
            </a:r>
            <a:r>
              <a:rPr lang="vi-VN" sz="2000" dirty="0"/>
              <a:t>giao dịch tài chính</a:t>
            </a:r>
            <a:r>
              <a:rPr lang="vi-VN" sz="2000" dirty="0" smtClean="0"/>
              <a:t> </a:t>
            </a:r>
            <a:r>
              <a:rPr lang="vi-VN" sz="2000" dirty="0"/>
              <a:t>áp dụng kỹ thuật </a:t>
            </a:r>
            <a:r>
              <a:rPr lang="vi-VN" sz="2000" b="1" dirty="0"/>
              <a:t>toán học, </a:t>
            </a:r>
            <a:r>
              <a:rPr lang="en-US" sz="2000" b="1" dirty="0" err="1" smtClean="0"/>
              <a:t>lập</a:t>
            </a:r>
            <a:r>
              <a:rPr lang="en-US" sz="2000" b="1" dirty="0" smtClean="0"/>
              <a:t> </a:t>
            </a:r>
            <a:r>
              <a:rPr lang="en-US" sz="2000" b="1" dirty="0" err="1" smtClean="0"/>
              <a:t>trình</a:t>
            </a:r>
            <a:r>
              <a:rPr lang="en-US" sz="2000" b="1" dirty="0" smtClean="0"/>
              <a:t> </a:t>
            </a:r>
            <a:r>
              <a:rPr lang="en-US" sz="2000" b="1" dirty="0" err="1" smtClean="0"/>
              <a:t>thuật</a:t>
            </a:r>
            <a:r>
              <a:rPr lang="en-US" sz="2000" b="1" dirty="0" smtClean="0"/>
              <a:t> </a:t>
            </a:r>
            <a:r>
              <a:rPr lang="en-US" sz="2000" b="1" dirty="0" err="1" smtClean="0"/>
              <a:t>toán</a:t>
            </a:r>
            <a:r>
              <a:rPr lang="vi-VN" sz="2000" b="1" dirty="0" smtClean="0"/>
              <a:t>, </a:t>
            </a:r>
            <a:r>
              <a:rPr lang="vi-VN" sz="2000" b="1" dirty="0"/>
              <a:t>và dữ liệu lịch sử </a:t>
            </a:r>
            <a:r>
              <a:rPr lang="vi-VN" sz="2000" dirty="0"/>
              <a:t>để xác định các </a:t>
            </a:r>
            <a:r>
              <a:rPr lang="vi-VN" sz="2000" b="1" dirty="0"/>
              <a:t>cơ hội đầu tư </a:t>
            </a:r>
            <a:r>
              <a:rPr lang="vi-VN" sz="2000" dirty="0"/>
              <a:t>trên thị trường</a:t>
            </a:r>
            <a:r>
              <a:rPr lang="vi-VN" sz="2000" dirty="0" smtClean="0"/>
              <a:t>.</a:t>
            </a:r>
            <a:endParaRPr lang="en-US" sz="2000" dirty="0" smtClean="0"/>
          </a:p>
          <a:p>
            <a:pPr marL="457200" lvl="0" indent="-355600" algn="just">
              <a:lnSpc>
                <a:spcPct val="150000"/>
              </a:lnSpc>
              <a:buClr>
                <a:schemeClr val="dk1"/>
              </a:buClr>
              <a:buSzPts val="2000"/>
              <a:buFont typeface="Arial"/>
              <a:buChar char="●"/>
            </a:pPr>
            <a:r>
              <a:rPr lang="vi-VN" sz="2000" dirty="0" smtClean="0"/>
              <a:t>Nó </a:t>
            </a:r>
            <a:r>
              <a:rPr lang="vi-VN" sz="2000" dirty="0"/>
              <a:t>dựa vào </a:t>
            </a:r>
            <a:r>
              <a:rPr lang="vi-VN" sz="2000" b="1" dirty="0"/>
              <a:t>mô hình toán học </a:t>
            </a:r>
            <a:r>
              <a:rPr lang="vi-VN" sz="2000" dirty="0"/>
              <a:t>để phân tích </a:t>
            </a:r>
            <a:r>
              <a:rPr lang="vi-VN" sz="2000" b="1" dirty="0"/>
              <a:t>xu hướng</a:t>
            </a:r>
            <a:r>
              <a:rPr lang="vi-VN" sz="2000" dirty="0"/>
              <a:t>, </a:t>
            </a:r>
            <a:r>
              <a:rPr lang="vi-VN" sz="2000" b="1" dirty="0"/>
              <a:t>giá cả</a:t>
            </a:r>
            <a:r>
              <a:rPr lang="vi-VN" sz="2000" dirty="0"/>
              <a:t>, và </a:t>
            </a:r>
            <a:r>
              <a:rPr lang="vi-VN" sz="2000" b="1" dirty="0"/>
              <a:t>thông tin thị trường</a:t>
            </a:r>
            <a:r>
              <a:rPr lang="vi-VN" sz="2000" dirty="0"/>
              <a:t>, nhằm mục đích đưa ra </a:t>
            </a:r>
            <a:r>
              <a:rPr lang="vi-VN" sz="2000" b="1" dirty="0"/>
              <a:t>quyết định mua bán </a:t>
            </a:r>
            <a:r>
              <a:rPr lang="vi-VN" sz="2000" b="1" dirty="0">
                <a:solidFill>
                  <a:srgbClr val="FF0000"/>
                </a:solidFill>
              </a:rPr>
              <a:t>tự động </a:t>
            </a:r>
            <a:r>
              <a:rPr lang="vi-VN" sz="2000" b="1" dirty="0"/>
              <a:t>hoặc </a:t>
            </a:r>
            <a:r>
              <a:rPr lang="vi-VN" sz="2000" b="1" dirty="0">
                <a:solidFill>
                  <a:srgbClr val="FF0000"/>
                </a:solidFill>
              </a:rPr>
              <a:t>hỗ trợ quyết định của nhà đầu </a:t>
            </a:r>
            <a:r>
              <a:rPr lang="vi-VN" sz="2000" b="1" dirty="0" smtClean="0">
                <a:solidFill>
                  <a:srgbClr val="FF0000"/>
                </a:solidFill>
              </a:rPr>
              <a:t>tư</a:t>
            </a:r>
            <a:endParaRPr lang="en-US" sz="2000" b="1" dirty="0" smtClean="0">
              <a:solidFill>
                <a:srgbClr val="FF0000"/>
              </a:solidFill>
            </a:endParaRPr>
          </a:p>
          <a:p>
            <a:pPr marL="101600" lvl="0" algn="just">
              <a:lnSpc>
                <a:spcPct val="150000"/>
              </a:lnSpc>
              <a:buClr>
                <a:schemeClr val="dk1"/>
              </a:buClr>
              <a:buSzPts val="2000"/>
            </a:pPr>
            <a:endParaRPr lang="en-US" sz="2000" b="0" i="0" u="none" strike="noStrike" cap="none" dirty="0" smtClean="0">
              <a:solidFill>
                <a:srgbClr val="000000"/>
              </a:solidFill>
              <a:latin typeface="Arial"/>
              <a:ea typeface="Arial"/>
              <a:cs typeface="Arial"/>
              <a:sym typeface="Arial"/>
            </a:endParaRPr>
          </a:p>
          <a:p>
            <a:pPr marL="101600" lvl="0" algn="just">
              <a:lnSpc>
                <a:spcPct val="150000"/>
              </a:lnSpc>
              <a:buClr>
                <a:schemeClr val="dk1"/>
              </a:buClr>
              <a:buSzPts val="2000"/>
            </a:pPr>
            <a:r>
              <a:rPr lang="en-US" sz="2000" b="1" i="0" u="none" strike="noStrike" cap="none" dirty="0" err="1" smtClean="0">
                <a:solidFill>
                  <a:srgbClr val="000000"/>
                </a:solidFill>
                <a:latin typeface="Arial"/>
                <a:ea typeface="Arial"/>
                <a:cs typeface="Arial"/>
                <a:sym typeface="Arial"/>
              </a:rPr>
              <a:t>Tại</a:t>
            </a:r>
            <a:r>
              <a:rPr lang="en-US" sz="2000" b="1" i="0" u="none" strike="noStrike" cap="none" dirty="0" smtClean="0">
                <a:solidFill>
                  <a:srgbClr val="000000"/>
                </a:solidFill>
                <a:latin typeface="Arial"/>
                <a:ea typeface="Arial"/>
                <a:cs typeface="Arial"/>
                <a:sym typeface="Arial"/>
              </a:rPr>
              <a:t> </a:t>
            </a:r>
            <a:r>
              <a:rPr lang="en-US" sz="2000" b="1" i="0" u="none" strike="noStrike" cap="none" dirty="0" err="1" smtClean="0">
                <a:solidFill>
                  <a:srgbClr val="000000"/>
                </a:solidFill>
                <a:latin typeface="Arial"/>
                <a:ea typeface="Arial"/>
                <a:cs typeface="Arial"/>
                <a:sym typeface="Arial"/>
              </a:rPr>
              <a:t>sao</a:t>
            </a:r>
            <a:r>
              <a:rPr lang="en-US" sz="2000" b="1" i="0" u="none" strike="noStrike" cap="none" dirty="0" smtClean="0">
                <a:solidFill>
                  <a:srgbClr val="000000"/>
                </a:solidFill>
                <a:latin typeface="Arial"/>
                <a:ea typeface="Arial"/>
                <a:cs typeface="Arial"/>
                <a:sym typeface="Arial"/>
              </a:rPr>
              <a:t> Quant Trading </a:t>
            </a:r>
            <a:r>
              <a:rPr lang="en-US" sz="2000" b="1" i="0" u="none" strike="noStrike" cap="none" dirty="0" err="1" smtClean="0">
                <a:solidFill>
                  <a:srgbClr val="000000"/>
                </a:solidFill>
                <a:latin typeface="Arial"/>
                <a:ea typeface="Arial"/>
                <a:cs typeface="Arial"/>
                <a:sym typeface="Arial"/>
              </a:rPr>
              <a:t>lại</a:t>
            </a:r>
            <a:r>
              <a:rPr lang="en-US" sz="2000" b="1" i="0" u="none" strike="noStrike" cap="none" dirty="0" smtClean="0">
                <a:solidFill>
                  <a:srgbClr val="000000"/>
                </a:solidFill>
                <a:latin typeface="Arial"/>
                <a:ea typeface="Arial"/>
                <a:cs typeface="Arial"/>
                <a:sym typeface="Arial"/>
              </a:rPr>
              <a:t> </a:t>
            </a:r>
            <a:r>
              <a:rPr lang="en-US" sz="2000" b="1" i="0" u="none" strike="noStrike" cap="none" dirty="0" err="1" smtClean="0">
                <a:solidFill>
                  <a:srgbClr val="000000"/>
                </a:solidFill>
                <a:latin typeface="Arial"/>
                <a:ea typeface="Arial"/>
                <a:cs typeface="Arial"/>
                <a:sym typeface="Arial"/>
              </a:rPr>
              <a:t>quan</a:t>
            </a:r>
            <a:r>
              <a:rPr lang="en-US" sz="2000" b="1" i="0" u="none" strike="noStrike" cap="none" dirty="0" smtClean="0">
                <a:solidFill>
                  <a:srgbClr val="000000"/>
                </a:solidFill>
                <a:latin typeface="Arial"/>
                <a:ea typeface="Arial"/>
                <a:cs typeface="Arial"/>
                <a:sym typeface="Arial"/>
              </a:rPr>
              <a:t> </a:t>
            </a:r>
            <a:r>
              <a:rPr lang="en-US" sz="2000" b="1" i="0" u="none" strike="noStrike" cap="none" dirty="0" err="1" smtClean="0">
                <a:solidFill>
                  <a:srgbClr val="000000"/>
                </a:solidFill>
                <a:latin typeface="Arial"/>
                <a:ea typeface="Arial"/>
                <a:cs typeface="Arial"/>
                <a:sym typeface="Arial"/>
              </a:rPr>
              <a:t>trọng</a:t>
            </a:r>
            <a:r>
              <a:rPr lang="en-US" sz="2000" b="0" i="0" u="none" strike="noStrike" cap="none" dirty="0" smtClean="0">
                <a:solidFill>
                  <a:srgbClr val="000000"/>
                </a:solidFill>
                <a:latin typeface="Arial"/>
                <a:ea typeface="Arial"/>
                <a:cs typeface="Arial"/>
                <a:sym typeface="Arial"/>
              </a:rPr>
              <a:t>: </a:t>
            </a:r>
            <a:r>
              <a:rPr lang="vi-VN" sz="2000" dirty="0"/>
              <a:t>Phương pháp này giúp loại bỏ </a:t>
            </a:r>
            <a:r>
              <a:rPr lang="vi-VN" sz="2000" b="1" dirty="0"/>
              <a:t>cảm xúc con người khỏi quyết định đầu tư</a:t>
            </a:r>
            <a:r>
              <a:rPr lang="vi-VN" sz="2000" dirty="0"/>
              <a:t>, </a:t>
            </a:r>
            <a:r>
              <a:rPr lang="vi-VN" sz="2000" b="1" dirty="0"/>
              <a:t>làm giảm rủi ro </a:t>
            </a:r>
            <a:r>
              <a:rPr lang="vi-VN" sz="2000" dirty="0"/>
              <a:t>và </a:t>
            </a:r>
            <a:r>
              <a:rPr lang="vi-VN" sz="2000" b="1" dirty="0"/>
              <a:t>tăng khả năng tạo lợi nhuận dựa trên phân tích khách quan</a:t>
            </a:r>
            <a:r>
              <a:rPr lang="vi-VN" sz="2000" dirty="0"/>
              <a:t>.</a:t>
            </a:r>
            <a:endParaRPr lang="en-US" sz="2000" b="0" i="0" u="none" strike="noStrike" cap="none" dirty="0" smtClean="0">
              <a:solidFill>
                <a:srgbClr val="000000"/>
              </a:solidFil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Giới thiệu về Quantitative Finance</a:t>
            </a:r>
            <a:endParaRPr sz="2400" b="0" i="0" u="none" strike="noStrike" cap="none">
              <a:solidFill>
                <a:schemeClr val="lt1"/>
              </a:solidFill>
              <a:latin typeface="Arial"/>
              <a:ea typeface="Arial"/>
              <a:cs typeface="Arial"/>
              <a:sym typeface="Arial"/>
            </a:endParaRPr>
          </a:p>
        </p:txBody>
      </p:sp>
      <p:sp>
        <p:nvSpPr>
          <p:cNvPr id="116" name="Google Shape;116;p4"/>
          <p:cNvSpPr txBox="1"/>
          <p:nvPr/>
        </p:nvSpPr>
        <p:spPr>
          <a:xfrm>
            <a:off x="504900" y="781237"/>
            <a:ext cx="8134200" cy="5170606"/>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dk1"/>
              </a:buClr>
              <a:buSzPts val="2000"/>
              <a:buFont typeface="Arial"/>
              <a:buChar char="●"/>
            </a:pPr>
            <a:r>
              <a:rPr lang="vi-VN" sz="2000" b="0" i="0" u="none" strike="noStrike" cap="none" dirty="0" smtClean="0">
                <a:solidFill>
                  <a:srgbClr val="000000"/>
                </a:solidFill>
                <a:latin typeface="Arial"/>
                <a:ea typeface="Arial"/>
                <a:cs typeface="Arial"/>
                <a:sym typeface="Arial"/>
              </a:rPr>
              <a:t>Bắt </a:t>
            </a:r>
            <a:r>
              <a:rPr lang="vi-VN" sz="2000" b="0" i="0" u="none" strike="noStrike" cap="none" dirty="0">
                <a:solidFill>
                  <a:srgbClr val="000000"/>
                </a:solidFill>
                <a:latin typeface="Arial"/>
                <a:ea typeface="Arial"/>
                <a:cs typeface="Arial"/>
                <a:sym typeface="Arial"/>
              </a:rPr>
              <a:t>đầu được phát triển vào những năm </a:t>
            </a:r>
            <a:r>
              <a:rPr lang="vi-VN" sz="2000" b="1" i="0" u="none" strike="noStrike" cap="none" dirty="0">
                <a:solidFill>
                  <a:srgbClr val="000000"/>
                </a:solidFill>
                <a:latin typeface="Arial"/>
                <a:ea typeface="Arial"/>
                <a:cs typeface="Arial"/>
                <a:sym typeface="Arial"/>
              </a:rPr>
              <a:t>1960</a:t>
            </a:r>
            <a:r>
              <a:rPr lang="vi-VN" sz="2000" b="0" i="0" u="none" strike="noStrike" cap="none" dirty="0">
                <a:solidFill>
                  <a:srgbClr val="000000"/>
                </a:solidFill>
                <a:latin typeface="Arial"/>
                <a:ea typeface="Arial"/>
                <a:cs typeface="Arial"/>
                <a:sym typeface="Arial"/>
              </a:rPr>
              <a:t>, khi các nhà khoa học máy tính bắt đầu áp dụng các </a:t>
            </a:r>
            <a:r>
              <a:rPr lang="vi-VN" sz="2000" b="1" i="0" u="none" strike="noStrike" cap="none" dirty="0">
                <a:solidFill>
                  <a:srgbClr val="000000"/>
                </a:solidFill>
                <a:latin typeface="Arial"/>
                <a:ea typeface="Arial"/>
                <a:cs typeface="Arial"/>
                <a:sym typeface="Arial"/>
              </a:rPr>
              <a:t>thuật toán cho giao dịch tài chính</a:t>
            </a:r>
            <a:r>
              <a:rPr lang="vi-VN" sz="2000" b="0" i="0" u="none" strike="noStrike" cap="none" dirty="0">
                <a:solidFill>
                  <a:srgbClr val="000000"/>
                </a:solidFill>
                <a:latin typeface="Arial"/>
                <a:ea typeface="Arial"/>
                <a:cs typeface="Arial"/>
                <a:sym typeface="Arial"/>
              </a:rPr>
              <a:t>: P</a:t>
            </a:r>
            <a:r>
              <a:rPr lang="vi-VN" sz="2000" b="0" i="0" u="none" strike="noStrike" cap="none" dirty="0">
                <a:solidFill>
                  <a:schemeClr val="dk1"/>
                </a:solidFill>
                <a:latin typeface="Arial"/>
                <a:ea typeface="Arial"/>
                <a:cs typeface="Arial"/>
                <a:sym typeface="Arial"/>
              </a:rPr>
              <a:t>hương pháp áp dụng những công cụ </a:t>
            </a:r>
            <a:r>
              <a:rPr lang="vi-VN" sz="2000" b="1" i="0" u="none" strike="noStrike" cap="none" dirty="0">
                <a:solidFill>
                  <a:schemeClr val="dk1"/>
                </a:solidFill>
                <a:latin typeface="Arial"/>
                <a:ea typeface="Arial"/>
                <a:cs typeface="Arial"/>
                <a:sym typeface="Arial"/>
              </a:rPr>
              <a:t>trong toán và xác suất thống kê</a:t>
            </a:r>
            <a:r>
              <a:rPr lang="vi-VN" sz="2000" b="0" i="0" u="none" strike="noStrike" cap="none" dirty="0">
                <a:solidFill>
                  <a:schemeClr val="dk1"/>
                </a:solidFill>
                <a:latin typeface="Arial"/>
                <a:ea typeface="Arial"/>
                <a:cs typeface="Arial"/>
                <a:sym typeface="Arial"/>
              </a:rPr>
              <a:t> để giải quyết những bài toán phức tạp trên thị trường tài chính (định giá cổ phiếu, phái sinh, chứng quyền; mô phỏng rủi ro, etc.)</a:t>
            </a:r>
            <a:endParaRPr sz="2000" b="0" i="0" u="none" strike="noStrike" cap="none" dirty="0">
              <a:solidFill>
                <a:schemeClr val="dk1"/>
              </a:solidFill>
              <a:latin typeface="Arial"/>
              <a:ea typeface="Arial"/>
              <a:cs typeface="Arial"/>
              <a:sym typeface="Arial"/>
            </a:endParaRPr>
          </a:p>
          <a:p>
            <a:pPr marL="457200" marR="0" lvl="0" indent="-355600" algn="just" rtl="0">
              <a:lnSpc>
                <a:spcPct val="150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Trong thời kỳ công nghệ thông tin 4.0 (2011, </a:t>
            </a:r>
            <a:r>
              <a:rPr lang="vi-VN" sz="2000" b="1" i="0" u="none" strike="noStrike" cap="none" dirty="0">
                <a:solidFill>
                  <a:schemeClr val="dk1"/>
                </a:solidFill>
                <a:latin typeface="Arial"/>
                <a:ea typeface="Arial"/>
                <a:cs typeface="Arial"/>
                <a:sym typeface="Arial"/>
              </a:rPr>
              <a:t>khi chính phủ Đức công bố Công nghiệp 4.0</a:t>
            </a:r>
            <a:r>
              <a:rPr lang="vi-VN" sz="2000" b="0" i="0" u="none" strike="noStrike" cap="none" dirty="0">
                <a:solidFill>
                  <a:schemeClr val="dk1"/>
                </a:solidFill>
                <a:latin typeface="Arial"/>
                <a:ea typeface="Arial"/>
                <a:cs typeface="Arial"/>
                <a:sym typeface="Arial"/>
              </a:rPr>
              <a:t>), Quant Finance cho phép tự động hóa việc đánh giá và ước lượng các </a:t>
            </a:r>
            <a:r>
              <a:rPr lang="vi-VN" sz="2000" b="1" i="0" u="none" strike="noStrike" cap="none" dirty="0">
                <a:solidFill>
                  <a:schemeClr val="dk1"/>
                </a:solidFill>
                <a:latin typeface="Arial"/>
                <a:ea typeface="Arial"/>
                <a:cs typeface="Arial"/>
                <a:sym typeface="Arial"/>
              </a:rPr>
              <a:t>sản phẩm tài chính nhanh và hiệu quả hơn, đem lại lợi thế cạnh tranh lớn.</a:t>
            </a:r>
            <a:endParaRPr sz="2000" b="1" i="0" u="none" strike="noStrike" cap="none" dirty="0">
              <a:solidFill>
                <a:schemeClr val="dk1"/>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429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Giới thiệu về Quantitative Finance</a:t>
            </a:r>
            <a:endParaRPr sz="2400" b="0" i="0" u="none" strike="noStrike" cap="none">
              <a:solidFill>
                <a:schemeClr val="lt1"/>
              </a:solidFill>
              <a:latin typeface="Arial"/>
              <a:ea typeface="Arial"/>
              <a:cs typeface="Arial"/>
              <a:sym typeface="Arial"/>
            </a:endParaRPr>
          </a:p>
        </p:txBody>
      </p:sp>
      <p:sp>
        <p:nvSpPr>
          <p:cNvPr id="116" name="Google Shape;116;p4"/>
          <p:cNvSpPr txBox="1"/>
          <p:nvPr/>
        </p:nvSpPr>
        <p:spPr>
          <a:xfrm>
            <a:off x="504900" y="781237"/>
            <a:ext cx="8134200" cy="2862282"/>
          </a:xfrm>
          <a:prstGeom prst="rect">
            <a:avLst/>
          </a:prstGeom>
          <a:noFill/>
          <a:ln>
            <a:noFill/>
          </a:ln>
        </p:spPr>
        <p:txBody>
          <a:bodyPr spcFirstLastPara="1" wrap="square" lIns="91425" tIns="45700" rIns="91425" bIns="45700" anchor="t" anchorCtr="0">
            <a:spAutoFit/>
          </a:bodyPr>
          <a:lstStyle/>
          <a:p>
            <a:pPr marL="457200" lvl="0" indent="-355600" algn="just">
              <a:lnSpc>
                <a:spcPct val="150000"/>
              </a:lnSpc>
              <a:buClr>
                <a:schemeClr val="dk1"/>
              </a:buClr>
              <a:buSzPts val="2000"/>
              <a:buFont typeface="Arial"/>
              <a:buChar char="●"/>
            </a:pPr>
            <a:r>
              <a:rPr lang="vi-VN" sz="2000" dirty="0" smtClean="0"/>
              <a:t>"Từ </a:t>
            </a:r>
            <a:r>
              <a:rPr lang="vi-VN" sz="2000" dirty="0"/>
              <a:t>những nỗ lực đầu tiên của các nhà toán học như </a:t>
            </a:r>
            <a:r>
              <a:rPr lang="vi-VN" sz="2000" b="1" dirty="0"/>
              <a:t>Edward Thorp</a:t>
            </a:r>
            <a:r>
              <a:rPr lang="vi-VN" sz="2000" dirty="0"/>
              <a:t> và các nhà đầu cơ như </a:t>
            </a:r>
            <a:r>
              <a:rPr lang="vi-VN" sz="2000" b="1" dirty="0"/>
              <a:t>Jesse Livermore</a:t>
            </a:r>
            <a:r>
              <a:rPr lang="vi-VN" sz="2000" dirty="0"/>
              <a:t>, đến các hệ thống giao dịch tự động phức tạp của thế kỷ 21</a:t>
            </a:r>
            <a:r>
              <a:rPr lang="vi-VN" sz="2000" dirty="0" smtClean="0"/>
              <a:t>.“</a:t>
            </a:r>
            <a:endParaRPr lang="en-US" sz="2000" dirty="0" smtClean="0"/>
          </a:p>
          <a:p>
            <a:pPr marL="457200" lvl="0" indent="-355600" algn="just">
              <a:lnSpc>
                <a:spcPct val="150000"/>
              </a:lnSpc>
              <a:buClr>
                <a:schemeClr val="dk1"/>
              </a:buClr>
              <a:buSzPts val="2000"/>
              <a:buFont typeface="Arial"/>
              <a:buChar char="●"/>
            </a:pPr>
            <a:r>
              <a:rPr lang="vi-VN" sz="2000" dirty="0" smtClean="0"/>
              <a:t>"Gần </a:t>
            </a:r>
            <a:r>
              <a:rPr lang="vi-VN" sz="2000" dirty="0"/>
              <a:t>đây, sự phát triển của </a:t>
            </a:r>
            <a:r>
              <a:rPr lang="vi-VN" sz="2000" b="1" dirty="0"/>
              <a:t>Machine Learning </a:t>
            </a:r>
            <a:r>
              <a:rPr lang="vi-VN" sz="2000" dirty="0"/>
              <a:t>và </a:t>
            </a:r>
            <a:r>
              <a:rPr lang="vi-VN" sz="2000" b="1" dirty="0"/>
              <a:t>AI</a:t>
            </a:r>
            <a:r>
              <a:rPr lang="vi-VN" sz="2000" dirty="0"/>
              <a:t> đã mở ra những khả năng mới trong việc phân tích và </a:t>
            </a:r>
            <a:r>
              <a:rPr lang="vi-VN" sz="2000" b="1" dirty="0"/>
              <a:t>dự đoán </a:t>
            </a:r>
            <a:r>
              <a:rPr lang="vi-VN" sz="2000" dirty="0"/>
              <a:t>thị trường tài chính</a:t>
            </a:r>
            <a:r>
              <a:rPr lang="vi-VN" sz="2000" dirty="0" smtClean="0"/>
              <a:t>.“</a:t>
            </a:r>
            <a:endParaRPr lang="en-US" sz="2000" dirty="0" smtClean="0"/>
          </a:p>
        </p:txBody>
      </p:sp>
    </p:spTree>
    <p:extLst>
      <p:ext uri="{BB962C8B-B14F-4D97-AF65-F5344CB8AC3E}">
        <p14:creationId xmlns:p14="http://schemas.microsoft.com/office/powerpoint/2010/main" val="357478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Giới thiệu về Quantitative Finance</a:t>
            </a:r>
            <a:endParaRPr sz="2400" b="0" i="0" u="none" strike="noStrike" cap="none">
              <a:solidFill>
                <a:schemeClr val="lt1"/>
              </a:solidFill>
              <a:latin typeface="Arial"/>
              <a:ea typeface="Arial"/>
              <a:cs typeface="Arial"/>
              <a:sym typeface="Arial"/>
            </a:endParaRPr>
          </a:p>
        </p:txBody>
      </p:sp>
      <p:sp>
        <p:nvSpPr>
          <p:cNvPr id="116" name="Google Shape;116;p4"/>
          <p:cNvSpPr txBox="1"/>
          <p:nvPr/>
        </p:nvSpPr>
        <p:spPr>
          <a:xfrm>
            <a:off x="504900" y="781237"/>
            <a:ext cx="8134200" cy="5447605"/>
          </a:xfrm>
          <a:prstGeom prst="rect">
            <a:avLst/>
          </a:prstGeom>
          <a:noFill/>
          <a:ln>
            <a:noFill/>
          </a:ln>
        </p:spPr>
        <p:txBody>
          <a:bodyPr spcFirstLastPara="1" wrap="square" lIns="91425" tIns="45700" rIns="91425" bIns="45700" anchor="t" anchorCtr="0">
            <a:spAutoFit/>
          </a:bodyPr>
          <a:lstStyle/>
          <a:p>
            <a:pPr marL="101600" lvl="0" algn="just">
              <a:lnSpc>
                <a:spcPct val="150000"/>
              </a:lnSpc>
              <a:buClr>
                <a:schemeClr val="dk1"/>
              </a:buClr>
              <a:buSzPts val="2000"/>
            </a:pPr>
            <a:r>
              <a:rPr lang="en-US" sz="1100" b="1" u="sng" dirty="0" err="1" smtClean="0"/>
              <a:t>Các</a:t>
            </a:r>
            <a:r>
              <a:rPr lang="en-US" sz="1100" b="1" u="sng" dirty="0" smtClean="0"/>
              <a:t> </a:t>
            </a:r>
            <a:r>
              <a:rPr lang="en-US" sz="1100" b="1" u="sng" dirty="0" err="1" smtClean="0"/>
              <a:t>mô</a:t>
            </a:r>
            <a:r>
              <a:rPr lang="en-US" sz="1100" b="1" u="sng" dirty="0" smtClean="0"/>
              <a:t> </a:t>
            </a:r>
            <a:r>
              <a:rPr lang="en-US" sz="1100" b="1" u="sng" dirty="0" err="1" smtClean="0"/>
              <a:t>hình</a:t>
            </a:r>
            <a:r>
              <a:rPr lang="en-US" sz="1100" b="1" u="sng" dirty="0" smtClean="0"/>
              <a:t> </a:t>
            </a:r>
            <a:r>
              <a:rPr lang="en-US" sz="1100" b="1" u="sng" dirty="0" err="1" smtClean="0"/>
              <a:t>định</a:t>
            </a:r>
            <a:r>
              <a:rPr lang="en-US" sz="1100" b="1" u="sng" dirty="0" smtClean="0"/>
              <a:t> </a:t>
            </a:r>
            <a:r>
              <a:rPr lang="en-US" sz="1100" b="1" u="sng" dirty="0" err="1" smtClean="0"/>
              <a:t>lượng</a:t>
            </a:r>
            <a:r>
              <a:rPr lang="en-US" sz="1100" b="1" u="sng" dirty="0" smtClean="0"/>
              <a:t>:</a:t>
            </a:r>
          </a:p>
          <a:p>
            <a:pPr marL="457200" lvl="0" indent="-355600" algn="just">
              <a:lnSpc>
                <a:spcPct val="150000"/>
              </a:lnSpc>
              <a:buClr>
                <a:schemeClr val="dk1"/>
              </a:buClr>
              <a:buSzPts val="2000"/>
              <a:buFont typeface="Arial"/>
              <a:buChar char="●"/>
            </a:pPr>
            <a:r>
              <a:rPr lang="en-US" sz="1100" b="1" dirty="0" err="1"/>
              <a:t>Mô</a:t>
            </a:r>
            <a:r>
              <a:rPr lang="en-US" sz="1100" b="1" dirty="0"/>
              <a:t> </a:t>
            </a:r>
            <a:r>
              <a:rPr lang="en-US" sz="1100" b="1" dirty="0" err="1"/>
              <a:t>hình</a:t>
            </a:r>
            <a:r>
              <a:rPr lang="en-US" sz="1100" b="1" dirty="0"/>
              <a:t> Mean Reversion</a:t>
            </a:r>
            <a:r>
              <a:rPr lang="en-US" sz="1100" dirty="0"/>
              <a:t>: </a:t>
            </a:r>
            <a:r>
              <a:rPr lang="en-US" sz="1100" dirty="0" err="1"/>
              <a:t>Giả</a:t>
            </a:r>
            <a:r>
              <a:rPr lang="en-US" sz="1100" dirty="0"/>
              <a:t> </a:t>
            </a:r>
            <a:r>
              <a:rPr lang="en-US" sz="1100" dirty="0" err="1"/>
              <a:t>định</a:t>
            </a:r>
            <a:r>
              <a:rPr lang="en-US" sz="1100" dirty="0"/>
              <a:t> </a:t>
            </a:r>
            <a:r>
              <a:rPr lang="en-US" sz="1100" dirty="0" err="1"/>
              <a:t>rằng</a:t>
            </a:r>
            <a:r>
              <a:rPr lang="en-US" sz="1100" dirty="0"/>
              <a:t> </a:t>
            </a:r>
            <a:r>
              <a:rPr lang="en-US" sz="1100" dirty="0" err="1"/>
              <a:t>giá</a:t>
            </a:r>
            <a:r>
              <a:rPr lang="en-US" sz="1100" dirty="0"/>
              <a:t> </a:t>
            </a:r>
            <a:r>
              <a:rPr lang="en-US" sz="1100" dirty="0" err="1"/>
              <a:t>cổ</a:t>
            </a:r>
            <a:r>
              <a:rPr lang="en-US" sz="1100" dirty="0"/>
              <a:t> </a:t>
            </a:r>
            <a:r>
              <a:rPr lang="en-US" sz="1100" dirty="0" err="1"/>
              <a:t>phiếu</a:t>
            </a:r>
            <a:r>
              <a:rPr lang="en-US" sz="1100" dirty="0"/>
              <a:t> </a:t>
            </a:r>
            <a:r>
              <a:rPr lang="en-US" sz="1100" dirty="0" err="1"/>
              <a:t>sẽ</a:t>
            </a:r>
            <a:r>
              <a:rPr lang="en-US" sz="1100" dirty="0"/>
              <a:t> quay </a:t>
            </a:r>
            <a:r>
              <a:rPr lang="en-US" sz="1100" dirty="0" err="1"/>
              <a:t>trở</a:t>
            </a:r>
            <a:r>
              <a:rPr lang="en-US" sz="1100" dirty="0"/>
              <a:t> </a:t>
            </a:r>
            <a:r>
              <a:rPr lang="en-US" sz="1100" dirty="0" err="1"/>
              <a:t>lại</a:t>
            </a:r>
            <a:r>
              <a:rPr lang="en-US" sz="1100" dirty="0"/>
              <a:t> </a:t>
            </a:r>
            <a:r>
              <a:rPr lang="en-US" sz="1100" dirty="0" err="1"/>
              <a:t>trung</a:t>
            </a:r>
            <a:r>
              <a:rPr lang="en-US" sz="1100" dirty="0"/>
              <a:t> </a:t>
            </a:r>
            <a:r>
              <a:rPr lang="en-US" sz="1100" dirty="0" err="1"/>
              <a:t>bình</a:t>
            </a:r>
            <a:r>
              <a:rPr lang="en-US" sz="1100" dirty="0"/>
              <a:t> </a:t>
            </a:r>
            <a:r>
              <a:rPr lang="en-US" sz="1100" dirty="0" err="1"/>
              <a:t>giá</a:t>
            </a:r>
            <a:r>
              <a:rPr lang="en-US" sz="1100" dirty="0"/>
              <a:t> </a:t>
            </a:r>
            <a:r>
              <a:rPr lang="en-US" sz="1100" dirty="0" err="1"/>
              <a:t>của</a:t>
            </a:r>
            <a:r>
              <a:rPr lang="en-US" sz="1100" dirty="0"/>
              <a:t> </a:t>
            </a:r>
            <a:r>
              <a:rPr lang="en-US" sz="1100" dirty="0" err="1"/>
              <a:t>nó</a:t>
            </a:r>
            <a:r>
              <a:rPr lang="en-US" sz="1100" dirty="0"/>
              <a:t> </a:t>
            </a:r>
            <a:r>
              <a:rPr lang="en-US" sz="1100" dirty="0" err="1"/>
              <a:t>sau</a:t>
            </a:r>
            <a:r>
              <a:rPr lang="en-US" sz="1100" dirty="0"/>
              <a:t> </a:t>
            </a:r>
            <a:r>
              <a:rPr lang="en-US" sz="1100" dirty="0" err="1"/>
              <a:t>một</a:t>
            </a:r>
            <a:r>
              <a:rPr lang="en-US" sz="1100" dirty="0"/>
              <a:t> </a:t>
            </a:r>
            <a:r>
              <a:rPr lang="en-US" sz="1100" dirty="0" err="1"/>
              <a:t>thời</a:t>
            </a:r>
            <a:r>
              <a:rPr lang="en-US" sz="1100" dirty="0"/>
              <a:t> </a:t>
            </a:r>
            <a:r>
              <a:rPr lang="en-US" sz="1100" dirty="0" err="1"/>
              <a:t>gian</a:t>
            </a:r>
            <a:r>
              <a:rPr lang="en-US" sz="1100" dirty="0"/>
              <a:t> </a:t>
            </a:r>
            <a:r>
              <a:rPr lang="en-US" sz="1100" dirty="0" err="1"/>
              <a:t>biến</a:t>
            </a:r>
            <a:r>
              <a:rPr lang="en-US" sz="1100" dirty="0"/>
              <a:t> </a:t>
            </a:r>
            <a:r>
              <a:rPr lang="en-US" sz="1100" dirty="0" err="1"/>
              <a:t>động</a:t>
            </a:r>
            <a:r>
              <a:rPr lang="en-US" sz="1100" dirty="0"/>
              <a:t> </a:t>
            </a:r>
            <a:r>
              <a:rPr lang="en-US" sz="1100" dirty="0" err="1"/>
              <a:t>mạnh</a:t>
            </a:r>
            <a:r>
              <a:rPr lang="en-US" sz="1100" dirty="0" smtClean="0"/>
              <a:t>.</a:t>
            </a:r>
          </a:p>
          <a:p>
            <a:pPr marL="457200" lvl="0" indent="-355600" algn="just">
              <a:lnSpc>
                <a:spcPct val="150000"/>
              </a:lnSpc>
              <a:buClr>
                <a:schemeClr val="dk1"/>
              </a:buClr>
              <a:buSzPts val="2000"/>
              <a:buFont typeface="Arial"/>
              <a:buChar char="●"/>
            </a:pPr>
            <a:r>
              <a:rPr lang="vi-VN" sz="1100" b="1" dirty="0"/>
              <a:t>Mô hình Momentum</a:t>
            </a:r>
            <a:r>
              <a:rPr lang="vi-VN" sz="1100" dirty="0"/>
              <a:t>: Dựa trên quan sát rằng cổ phiếu có xu hướng tiếp tục di chuyển theo cùng một hướng trong một khoảng thời gian nhất định</a:t>
            </a:r>
            <a:r>
              <a:rPr lang="vi-VN" sz="1100" dirty="0" smtClean="0"/>
              <a:t>.</a:t>
            </a:r>
            <a:endParaRPr lang="en-US" sz="1100" dirty="0" smtClean="0"/>
          </a:p>
          <a:p>
            <a:pPr marL="457200" lvl="0" indent="-355600" algn="just">
              <a:lnSpc>
                <a:spcPct val="150000"/>
              </a:lnSpc>
              <a:buClr>
                <a:schemeClr val="dk1"/>
              </a:buClr>
              <a:buSzPts val="2000"/>
              <a:buFont typeface="Arial"/>
              <a:buChar char="●"/>
            </a:pPr>
            <a:r>
              <a:rPr lang="vi-VN" sz="1100" b="1" dirty="0"/>
              <a:t>Pairs Trading</a:t>
            </a:r>
            <a:r>
              <a:rPr lang="vi-VN" sz="1100" dirty="0"/>
              <a:t>: Tìm kiếm hai cổ phiếu có mối quan hệ giá cả chặt chẽ và đặt cược vào việc chúng sẽ tiếp tục di chuyển cùng nhau</a:t>
            </a:r>
            <a:r>
              <a:rPr lang="vi-VN" sz="1100" dirty="0" smtClean="0"/>
              <a:t>.</a:t>
            </a:r>
            <a:endParaRPr lang="en-US" sz="1100" dirty="0" smtClean="0"/>
          </a:p>
          <a:p>
            <a:pPr marL="457200" lvl="0" indent="-355600" algn="just">
              <a:lnSpc>
                <a:spcPct val="150000"/>
              </a:lnSpc>
              <a:buClr>
                <a:schemeClr val="dk1"/>
              </a:buClr>
              <a:buSzPts val="2000"/>
              <a:buFont typeface="Arial"/>
              <a:buChar char="●"/>
            </a:pPr>
            <a:r>
              <a:rPr lang="vi-VN" sz="1100" b="1" dirty="0"/>
              <a:t>Mô hình Dựa trên Điểm số (Score-based models)</a:t>
            </a:r>
            <a:r>
              <a:rPr lang="vi-VN" sz="1100" dirty="0"/>
              <a:t>: Tạo ra các điểm số dựa trên một loạt yếu tố như tài chính, tin tức, và chỉ số kỹ thuật để xác định xem cổ phiếu có hấp dẫn để mua hay không</a:t>
            </a:r>
            <a:r>
              <a:rPr lang="vi-VN" sz="1100" dirty="0" smtClean="0"/>
              <a:t>.</a:t>
            </a:r>
            <a:endParaRPr lang="en-US" sz="1100" dirty="0" smtClean="0"/>
          </a:p>
          <a:p>
            <a:pPr marL="101600" lvl="0" algn="just">
              <a:lnSpc>
                <a:spcPct val="150000"/>
              </a:lnSpc>
              <a:buClr>
                <a:schemeClr val="dk1"/>
              </a:buClr>
              <a:buSzPts val="2000"/>
            </a:pPr>
            <a:r>
              <a:rPr lang="en-US" sz="1100" b="1" u="sng" dirty="0" err="1" smtClean="0"/>
              <a:t>Các</a:t>
            </a:r>
            <a:r>
              <a:rPr lang="en-US" sz="1100" b="1" u="sng" dirty="0" smtClean="0"/>
              <a:t> </a:t>
            </a:r>
            <a:r>
              <a:rPr lang="en-US" sz="1100" b="1" u="sng" dirty="0" err="1" smtClean="0"/>
              <a:t>mô</a:t>
            </a:r>
            <a:r>
              <a:rPr lang="en-US" sz="1100" b="1" u="sng" dirty="0" smtClean="0"/>
              <a:t> </a:t>
            </a:r>
            <a:r>
              <a:rPr lang="en-US" sz="1100" b="1" u="sng" dirty="0" err="1" smtClean="0"/>
              <a:t>hình</a:t>
            </a:r>
            <a:r>
              <a:rPr lang="en-US" sz="1100" b="1" u="sng" dirty="0" smtClean="0"/>
              <a:t> </a:t>
            </a:r>
            <a:r>
              <a:rPr lang="en-US" sz="1100" b="1" u="sng" dirty="0" err="1" smtClean="0"/>
              <a:t>định</a:t>
            </a:r>
            <a:r>
              <a:rPr lang="en-US" sz="1100" b="1" u="sng" dirty="0" smtClean="0"/>
              <a:t> </a:t>
            </a:r>
            <a:r>
              <a:rPr lang="en-US" sz="1100" b="1" u="sng" dirty="0" err="1" smtClean="0"/>
              <a:t>lượng</a:t>
            </a:r>
            <a:r>
              <a:rPr lang="en-US" sz="1100" b="1" u="sng" dirty="0" smtClean="0"/>
              <a:t> </a:t>
            </a:r>
            <a:r>
              <a:rPr lang="en-US" sz="1100" b="1" u="sng" dirty="0" err="1" smtClean="0"/>
              <a:t>sẽ</a:t>
            </a:r>
            <a:r>
              <a:rPr lang="en-US" sz="1100" b="1" u="sng" dirty="0" smtClean="0"/>
              <a:t> </a:t>
            </a:r>
            <a:r>
              <a:rPr lang="en-US" sz="1100" b="1" u="sng" dirty="0" err="1" smtClean="0"/>
              <a:t>học</a:t>
            </a:r>
            <a:r>
              <a:rPr lang="en-US" sz="1100" b="1" u="sng" dirty="0" smtClean="0"/>
              <a:t>:</a:t>
            </a:r>
          </a:p>
          <a:p>
            <a:pPr marL="273050" lvl="0" indent="-171450" algn="just">
              <a:lnSpc>
                <a:spcPct val="150000"/>
              </a:lnSpc>
              <a:buClr>
                <a:schemeClr val="dk1"/>
              </a:buClr>
              <a:buSzPts val="2000"/>
              <a:buFontTx/>
              <a:buChar char="-"/>
            </a:pPr>
            <a:r>
              <a:rPr lang="en-US" sz="1100" dirty="0" err="1" smtClean="0"/>
              <a:t>Mô</a:t>
            </a:r>
            <a:r>
              <a:rPr lang="en-US" sz="1100" dirty="0" smtClean="0"/>
              <a:t> </a:t>
            </a:r>
            <a:r>
              <a:rPr lang="en-US" sz="1100" dirty="0" err="1" smtClean="0"/>
              <a:t>hình</a:t>
            </a:r>
            <a:r>
              <a:rPr lang="en-US" sz="1100" dirty="0" smtClean="0"/>
              <a:t> </a:t>
            </a:r>
            <a:r>
              <a:rPr lang="en-US" sz="1100" b="1" dirty="0" err="1" smtClean="0"/>
              <a:t>Doji</a:t>
            </a:r>
            <a:r>
              <a:rPr lang="en-US" sz="1100" b="1" dirty="0" smtClean="0"/>
              <a:t> </a:t>
            </a:r>
            <a:r>
              <a:rPr lang="en-US" sz="1100" b="1" dirty="0" err="1" smtClean="0"/>
              <a:t>chân</a:t>
            </a:r>
            <a:r>
              <a:rPr lang="en-US" sz="1100" b="1" dirty="0" smtClean="0"/>
              <a:t> </a:t>
            </a:r>
            <a:r>
              <a:rPr lang="en-US" sz="1100" b="1" dirty="0" err="1" smtClean="0"/>
              <a:t>dài</a:t>
            </a:r>
            <a:endParaRPr lang="en-US" sz="1100" b="1" dirty="0" smtClean="0"/>
          </a:p>
          <a:p>
            <a:pPr marL="273050" lvl="0" indent="-171450" algn="just">
              <a:lnSpc>
                <a:spcPct val="150000"/>
              </a:lnSpc>
              <a:buClr>
                <a:schemeClr val="dk1"/>
              </a:buClr>
              <a:buSzPts val="2000"/>
              <a:buFontTx/>
              <a:buChar char="-"/>
            </a:pPr>
            <a:r>
              <a:rPr lang="en-US" sz="1100" dirty="0" err="1" smtClean="0"/>
              <a:t>Mô</a:t>
            </a:r>
            <a:r>
              <a:rPr lang="en-US" sz="1100" dirty="0" smtClean="0"/>
              <a:t> </a:t>
            </a:r>
            <a:r>
              <a:rPr lang="en-US" sz="1100" dirty="0" err="1" smtClean="0"/>
              <a:t>hình</a:t>
            </a:r>
            <a:r>
              <a:rPr lang="en-US" sz="1100" dirty="0" smtClean="0"/>
              <a:t> </a:t>
            </a:r>
            <a:r>
              <a:rPr lang="en-US" sz="1100" b="1" dirty="0" smtClean="0"/>
              <a:t>MA, ATR</a:t>
            </a:r>
          </a:p>
          <a:p>
            <a:pPr marL="273050" lvl="0" indent="-171450" algn="just">
              <a:lnSpc>
                <a:spcPct val="150000"/>
              </a:lnSpc>
              <a:buClr>
                <a:schemeClr val="dk1"/>
              </a:buClr>
              <a:buSzPts val="2000"/>
              <a:buFontTx/>
              <a:buChar char="-"/>
            </a:pPr>
            <a:r>
              <a:rPr lang="en-US" sz="1100" dirty="0" err="1" smtClean="0"/>
              <a:t>Mô</a:t>
            </a:r>
            <a:r>
              <a:rPr lang="en-US" sz="1100" dirty="0" smtClean="0"/>
              <a:t> </a:t>
            </a:r>
            <a:r>
              <a:rPr lang="en-US" sz="1100" dirty="0" err="1" smtClean="0"/>
              <a:t>hình</a:t>
            </a:r>
            <a:r>
              <a:rPr lang="en-US" sz="1100" dirty="0" smtClean="0"/>
              <a:t> </a:t>
            </a:r>
            <a:r>
              <a:rPr lang="en-US" sz="1100" b="1" dirty="0" smtClean="0"/>
              <a:t>SPY500, VIX</a:t>
            </a:r>
          </a:p>
          <a:p>
            <a:pPr marL="273050" lvl="0" indent="-171450" algn="just">
              <a:lnSpc>
                <a:spcPct val="150000"/>
              </a:lnSpc>
              <a:buClr>
                <a:schemeClr val="dk1"/>
              </a:buClr>
              <a:buSzPts val="2000"/>
              <a:buFontTx/>
              <a:buChar char="-"/>
            </a:pPr>
            <a:r>
              <a:rPr lang="en-US" sz="1100" dirty="0" err="1" smtClean="0"/>
              <a:t>Mô</a:t>
            </a:r>
            <a:r>
              <a:rPr lang="en-US" sz="1100" dirty="0" smtClean="0"/>
              <a:t> </a:t>
            </a:r>
            <a:r>
              <a:rPr lang="en-US" sz="1100" dirty="0" err="1" smtClean="0"/>
              <a:t>hình</a:t>
            </a:r>
            <a:r>
              <a:rPr lang="en-US" sz="1100" dirty="0" smtClean="0"/>
              <a:t> </a:t>
            </a:r>
            <a:r>
              <a:rPr lang="en-US" sz="1100" b="1" dirty="0" smtClean="0"/>
              <a:t>Bollinger Bands, RSI</a:t>
            </a:r>
          </a:p>
          <a:p>
            <a:pPr marL="273050" lvl="0" indent="-171450" algn="just">
              <a:lnSpc>
                <a:spcPct val="150000"/>
              </a:lnSpc>
              <a:buClr>
                <a:schemeClr val="dk1"/>
              </a:buClr>
              <a:buSzPts val="2000"/>
              <a:buFontTx/>
              <a:buChar char="-"/>
            </a:pPr>
            <a:r>
              <a:rPr lang="en-US" sz="1100" dirty="0" err="1" smtClean="0"/>
              <a:t>Mô</a:t>
            </a:r>
            <a:r>
              <a:rPr lang="en-US" sz="1100" dirty="0" smtClean="0"/>
              <a:t> </a:t>
            </a:r>
            <a:r>
              <a:rPr lang="en-US" sz="1100" dirty="0" err="1" smtClean="0"/>
              <a:t>hình</a:t>
            </a:r>
            <a:r>
              <a:rPr lang="en-US" sz="1100" dirty="0" smtClean="0"/>
              <a:t> </a:t>
            </a:r>
            <a:r>
              <a:rPr lang="en-US" sz="1100" b="1" dirty="0" smtClean="0"/>
              <a:t>MACD, SMA</a:t>
            </a:r>
          </a:p>
          <a:p>
            <a:pPr marL="273050" lvl="0" indent="-171450" algn="just">
              <a:lnSpc>
                <a:spcPct val="150000"/>
              </a:lnSpc>
              <a:buClr>
                <a:schemeClr val="dk1"/>
              </a:buClr>
              <a:buSzPts val="2000"/>
              <a:buFontTx/>
              <a:buChar char="-"/>
            </a:pPr>
            <a:r>
              <a:rPr lang="en-US" sz="1100" b="1" dirty="0" err="1" smtClean="0">
                <a:solidFill>
                  <a:srgbClr val="FF0000"/>
                </a:solidFill>
              </a:rPr>
              <a:t>Mô</a:t>
            </a:r>
            <a:r>
              <a:rPr lang="en-US" sz="1100" b="1" dirty="0" smtClean="0">
                <a:solidFill>
                  <a:srgbClr val="FF0000"/>
                </a:solidFill>
              </a:rPr>
              <a:t> </a:t>
            </a:r>
            <a:r>
              <a:rPr lang="en-US" sz="1100" b="1" dirty="0" err="1" smtClean="0">
                <a:solidFill>
                  <a:srgbClr val="FF0000"/>
                </a:solidFill>
              </a:rPr>
              <a:t>hình</a:t>
            </a:r>
            <a:r>
              <a:rPr lang="en-US" sz="1100" b="1" dirty="0" smtClean="0">
                <a:solidFill>
                  <a:srgbClr val="FF0000"/>
                </a:solidFill>
              </a:rPr>
              <a:t> ARIMA</a:t>
            </a:r>
          </a:p>
          <a:p>
            <a:pPr marL="273050" indent="-171450" algn="just">
              <a:lnSpc>
                <a:spcPct val="150000"/>
              </a:lnSpc>
              <a:buClr>
                <a:schemeClr val="dk1"/>
              </a:buClr>
              <a:buSzPts val="2000"/>
              <a:buFontTx/>
              <a:buChar char="-"/>
            </a:pPr>
            <a:r>
              <a:rPr lang="en-US" sz="1100" b="1" dirty="0" err="1" smtClean="0">
                <a:solidFill>
                  <a:srgbClr val="FF0000"/>
                </a:solidFill>
              </a:rPr>
              <a:t>Mô</a:t>
            </a:r>
            <a:r>
              <a:rPr lang="en-US" sz="1100" b="1" dirty="0" smtClean="0">
                <a:solidFill>
                  <a:srgbClr val="FF0000"/>
                </a:solidFill>
              </a:rPr>
              <a:t> </a:t>
            </a:r>
            <a:r>
              <a:rPr lang="en-US" sz="1100" b="1" dirty="0" err="1" smtClean="0">
                <a:solidFill>
                  <a:srgbClr val="FF0000"/>
                </a:solidFill>
              </a:rPr>
              <a:t>hình</a:t>
            </a:r>
            <a:r>
              <a:rPr lang="en-US" sz="1100" b="1" dirty="0" smtClean="0">
                <a:solidFill>
                  <a:srgbClr val="FF0000"/>
                </a:solidFill>
              </a:rPr>
              <a:t> </a:t>
            </a:r>
            <a:r>
              <a:rPr lang="en-US" sz="1100" b="1" dirty="0" err="1" smtClean="0">
                <a:solidFill>
                  <a:srgbClr val="FF0000"/>
                </a:solidFill>
              </a:rPr>
              <a:t>Fibonaci</a:t>
            </a:r>
            <a:r>
              <a:rPr lang="en-US" sz="1100" b="1" dirty="0" smtClean="0">
                <a:solidFill>
                  <a:srgbClr val="FF0000"/>
                </a:solidFill>
              </a:rPr>
              <a:t> Retracements</a:t>
            </a:r>
          </a:p>
          <a:p>
            <a:pPr marL="273050" indent="-171450" algn="just">
              <a:lnSpc>
                <a:spcPct val="150000"/>
              </a:lnSpc>
              <a:buClr>
                <a:schemeClr val="dk1"/>
              </a:buClr>
              <a:buSzPts val="2000"/>
              <a:buFontTx/>
              <a:buChar char="-"/>
            </a:pPr>
            <a:r>
              <a:rPr lang="en-US" sz="1100" b="1" dirty="0" err="1" smtClean="0">
                <a:solidFill>
                  <a:srgbClr val="FF0000"/>
                </a:solidFill>
              </a:rPr>
              <a:t>Mô</a:t>
            </a:r>
            <a:r>
              <a:rPr lang="en-US" sz="1100" b="1" dirty="0" smtClean="0">
                <a:solidFill>
                  <a:srgbClr val="FF0000"/>
                </a:solidFill>
              </a:rPr>
              <a:t> </a:t>
            </a:r>
            <a:r>
              <a:rPr lang="en-US" sz="1100" b="1" dirty="0" err="1" smtClean="0">
                <a:solidFill>
                  <a:srgbClr val="FF0000"/>
                </a:solidFill>
              </a:rPr>
              <a:t>hinh</a:t>
            </a:r>
            <a:r>
              <a:rPr lang="en-US" sz="1100" b="1" dirty="0" smtClean="0">
                <a:solidFill>
                  <a:srgbClr val="FF0000"/>
                </a:solidFill>
              </a:rPr>
              <a:t> </a:t>
            </a:r>
            <a:r>
              <a:rPr lang="en-US" sz="1100" b="1" dirty="0" err="1" smtClean="0">
                <a:solidFill>
                  <a:srgbClr val="FF0000"/>
                </a:solidFill>
              </a:rPr>
              <a:t>IChimoku</a:t>
            </a:r>
            <a:endParaRPr lang="en-US" sz="1100" b="1" dirty="0" smtClean="0">
              <a:solidFill>
                <a:srgbClr val="FF0000"/>
              </a:solidFill>
            </a:endParaRPr>
          </a:p>
          <a:p>
            <a:pPr marL="273050" lvl="0" indent="-171450" algn="just">
              <a:lnSpc>
                <a:spcPct val="150000"/>
              </a:lnSpc>
              <a:buClr>
                <a:schemeClr val="dk1"/>
              </a:buClr>
              <a:buSzPts val="2000"/>
              <a:buFontTx/>
              <a:buChar char="-"/>
            </a:pPr>
            <a:r>
              <a:rPr lang="vi-VN" sz="1100" dirty="0" smtClean="0"/>
              <a:t>Mô </a:t>
            </a:r>
            <a:r>
              <a:rPr lang="vi-VN" sz="1100" dirty="0"/>
              <a:t>hình </a:t>
            </a:r>
            <a:r>
              <a:rPr lang="vi-VN" sz="1100" b="1" dirty="0"/>
              <a:t>Machine Learning</a:t>
            </a:r>
            <a:r>
              <a:rPr lang="vi-VN" sz="1100" dirty="0"/>
              <a:t>: Sử dụng các thuật toán học sâu và máy học để phân tích dữ liệu lớn và đưa ra dự </a:t>
            </a:r>
            <a:r>
              <a:rPr lang="vi-VN" sz="1100" dirty="0" smtClean="0"/>
              <a:t>đoán</a:t>
            </a:r>
            <a:r>
              <a:rPr lang="en-US" sz="1100" dirty="0" smtClean="0"/>
              <a:t>: </a:t>
            </a:r>
            <a:r>
              <a:rPr lang="en-US" sz="1100" b="1" dirty="0" err="1" smtClean="0"/>
              <a:t>Hồi</a:t>
            </a:r>
            <a:r>
              <a:rPr lang="en-US" sz="1100" b="1" dirty="0" smtClean="0"/>
              <a:t> </a:t>
            </a:r>
            <a:r>
              <a:rPr lang="en-US" sz="1100" b="1" dirty="0" err="1" smtClean="0"/>
              <a:t>quy</a:t>
            </a:r>
            <a:r>
              <a:rPr lang="en-US" sz="1100" b="1" dirty="0" smtClean="0"/>
              <a:t> </a:t>
            </a:r>
            <a:r>
              <a:rPr lang="en-US" sz="1100" b="1" dirty="0" err="1" smtClean="0"/>
              <a:t>tuyến</a:t>
            </a:r>
            <a:r>
              <a:rPr lang="en-US" sz="1100" b="1" dirty="0" smtClean="0"/>
              <a:t> </a:t>
            </a:r>
            <a:r>
              <a:rPr lang="en-US" sz="1100" b="1" dirty="0" err="1" smtClean="0"/>
              <a:t>tính</a:t>
            </a:r>
            <a:r>
              <a:rPr lang="en-US" sz="1100" b="1" dirty="0" smtClean="0"/>
              <a:t> </a:t>
            </a:r>
            <a:r>
              <a:rPr lang="en-US" sz="1100" dirty="0" err="1" smtClean="0"/>
              <a:t>và</a:t>
            </a:r>
            <a:r>
              <a:rPr lang="en-US" sz="1100" dirty="0" smtClean="0"/>
              <a:t> </a:t>
            </a:r>
            <a:r>
              <a:rPr lang="en-US" sz="1100" b="1" dirty="0" err="1" smtClean="0"/>
              <a:t>Cây</a:t>
            </a:r>
            <a:r>
              <a:rPr lang="en-US" sz="1100" b="1" dirty="0" smtClean="0"/>
              <a:t> </a:t>
            </a:r>
            <a:r>
              <a:rPr lang="en-US" sz="1100" b="1" dirty="0" err="1" smtClean="0"/>
              <a:t>quyết</a:t>
            </a:r>
            <a:r>
              <a:rPr lang="en-US" sz="1100" b="1" dirty="0" smtClean="0"/>
              <a:t> </a:t>
            </a:r>
            <a:r>
              <a:rPr lang="en-US" sz="1100" b="1" dirty="0" err="1" smtClean="0"/>
              <a:t>định</a:t>
            </a:r>
            <a:endParaRPr lang="en-US" sz="1100" b="1" dirty="0"/>
          </a:p>
          <a:p>
            <a:pPr marL="101600" lvl="0" algn="just">
              <a:lnSpc>
                <a:spcPct val="150000"/>
              </a:lnSpc>
              <a:buClr>
                <a:schemeClr val="dk1"/>
              </a:buClr>
              <a:buSzPts val="2000"/>
            </a:pPr>
            <a:endParaRPr lang="en-US" sz="1200" dirty="0" smtClean="0"/>
          </a:p>
        </p:txBody>
      </p:sp>
    </p:spTree>
    <p:extLst>
      <p:ext uri="{BB962C8B-B14F-4D97-AF65-F5344CB8AC3E}">
        <p14:creationId xmlns:p14="http://schemas.microsoft.com/office/powerpoint/2010/main" val="133234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g2145372eafe_0_0"/>
          <p:cNvSpPr txBox="1"/>
          <p:nvPr/>
        </p:nvSpPr>
        <p:spPr>
          <a:xfrm>
            <a:off x="280225" y="150525"/>
            <a:ext cx="93924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300" b="0" i="0" u="none" strike="noStrike" cap="none">
                <a:solidFill>
                  <a:schemeClr val="lt1"/>
                </a:solidFill>
                <a:latin typeface="Arial"/>
                <a:ea typeface="Arial"/>
                <a:cs typeface="Arial"/>
                <a:sym typeface="Arial"/>
              </a:rPr>
              <a:t>Một số hiểu nhầm thường gặp khi nhắc đến Quantitative Finance</a:t>
            </a:r>
            <a:endParaRPr sz="2300" b="0" i="0" u="none" strike="noStrike" cap="none">
              <a:solidFill>
                <a:schemeClr val="lt1"/>
              </a:solidFill>
              <a:latin typeface="Arial"/>
              <a:ea typeface="Arial"/>
              <a:cs typeface="Arial"/>
              <a:sym typeface="Arial"/>
            </a:endParaRPr>
          </a:p>
        </p:txBody>
      </p:sp>
      <p:sp>
        <p:nvSpPr>
          <p:cNvPr id="122" name="Google Shape;122;g2145372eafe_0_0"/>
          <p:cNvSpPr txBox="1"/>
          <p:nvPr/>
        </p:nvSpPr>
        <p:spPr>
          <a:xfrm>
            <a:off x="504900" y="781072"/>
            <a:ext cx="8134200" cy="5170606"/>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Để tiếp cận Quantitative Finance, </a:t>
            </a:r>
            <a:r>
              <a:rPr lang="vi-VN" sz="2000" b="1" i="0" u="none" strike="noStrike" cap="none" dirty="0">
                <a:solidFill>
                  <a:schemeClr val="dk1"/>
                </a:solidFill>
                <a:latin typeface="Arial"/>
                <a:ea typeface="Arial"/>
                <a:cs typeface="Arial"/>
                <a:sym typeface="Arial"/>
              </a:rPr>
              <a:t>người học cần rất giỏi về toán và lập trình?</a:t>
            </a:r>
            <a:r>
              <a:rPr lang="vi-VN" sz="2000" b="0" i="0" u="none" strike="noStrike" cap="none" dirty="0">
                <a:solidFill>
                  <a:schemeClr val="dk1"/>
                </a:solidFill>
                <a:latin typeface="Arial"/>
                <a:ea typeface="Arial"/>
                <a:cs typeface="Arial"/>
                <a:sym typeface="Arial"/>
              </a:rPr>
              <a:t> Đại số tuyến tính, xác suất thống kê, toán và lập trình</a:t>
            </a:r>
            <a:endParaRPr sz="2000" b="0" i="0" u="none" strike="noStrike" cap="none" dirty="0">
              <a:solidFill>
                <a:schemeClr val="dk1"/>
              </a:solidFill>
              <a:latin typeface="Arial"/>
              <a:ea typeface="Arial"/>
              <a:cs typeface="Arial"/>
              <a:sym typeface="Arial"/>
            </a:endParaRPr>
          </a:p>
          <a:p>
            <a:pPr marL="444500" marR="0" lvl="0" indent="-342900" algn="just" rtl="0">
              <a:lnSpc>
                <a:spcPct val="150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Quantitative Finance (tài chính định lượng) </a:t>
            </a:r>
            <a:r>
              <a:rPr lang="vi-VN" sz="2000" b="1" i="0" u="none" strike="noStrike" cap="none" dirty="0">
                <a:solidFill>
                  <a:schemeClr val="dk1"/>
                </a:solidFill>
                <a:latin typeface="Arial"/>
                <a:ea typeface="Arial"/>
                <a:cs typeface="Arial"/>
                <a:sym typeface="Arial"/>
              </a:rPr>
              <a:t>là một lĩnh vực rộng lớn</a:t>
            </a:r>
            <a:r>
              <a:rPr lang="vi-VN" sz="2000" b="0" i="0" u="none" strike="noStrike" cap="none" dirty="0">
                <a:solidFill>
                  <a:schemeClr val="dk1"/>
                </a:solidFill>
                <a:latin typeface="Arial"/>
                <a:ea typeface="Arial"/>
                <a:cs typeface="Arial"/>
                <a:sym typeface="Arial"/>
              </a:rPr>
              <a:t>, bao gồm nhiều khía cạnh khác nhau, </a:t>
            </a:r>
            <a:r>
              <a:rPr lang="vi-VN" sz="2000" b="1" i="0" u="none" strike="noStrike" cap="none" dirty="0">
                <a:solidFill>
                  <a:schemeClr val="dk1"/>
                </a:solidFill>
                <a:latin typeface="Arial"/>
                <a:ea typeface="Arial"/>
                <a:cs typeface="Arial"/>
                <a:sym typeface="Arial"/>
              </a:rPr>
              <a:t>từ nghiên cứu, phát triển các mô hình tài chính </a:t>
            </a:r>
            <a:r>
              <a:rPr lang="vi-VN" sz="2000" b="0" i="0" u="none" strike="noStrike" cap="none" dirty="0">
                <a:solidFill>
                  <a:schemeClr val="dk1"/>
                </a:solidFill>
                <a:latin typeface="Arial"/>
                <a:ea typeface="Arial"/>
                <a:cs typeface="Arial"/>
                <a:sym typeface="Arial"/>
              </a:rPr>
              <a:t>đến ứng dụng </a:t>
            </a:r>
            <a:r>
              <a:rPr lang="vi-VN" sz="2000" b="1" i="0" u="none" strike="noStrike" cap="none" dirty="0">
                <a:solidFill>
                  <a:schemeClr val="dk1"/>
                </a:solidFill>
                <a:latin typeface="Arial"/>
                <a:ea typeface="Arial"/>
                <a:cs typeface="Arial"/>
                <a:sym typeface="Arial"/>
              </a:rPr>
              <a:t>các mô hình đó trong thực tế</a:t>
            </a:r>
            <a:r>
              <a:rPr lang="vi-VN" sz="2000" b="0" i="0" u="none" strike="noStrike" cap="none" dirty="0">
                <a:solidFill>
                  <a:schemeClr val="dk1"/>
                </a:solidFill>
                <a:latin typeface="Arial"/>
                <a:ea typeface="Arial"/>
                <a:cs typeface="Arial"/>
                <a:sym typeface="Arial"/>
              </a:rPr>
              <a:t> =&gt; </a:t>
            </a:r>
            <a:r>
              <a:rPr lang="vi-VN" sz="2000" b="1" i="0" u="none" strike="noStrike" cap="none" dirty="0">
                <a:solidFill>
                  <a:schemeClr val="dk1"/>
                </a:solidFill>
                <a:latin typeface="Arial"/>
                <a:ea typeface="Arial"/>
                <a:cs typeface="Arial"/>
                <a:sym typeface="Arial"/>
              </a:rPr>
              <a:t>Không có một định nghĩa duy nhất về QF</a:t>
            </a:r>
            <a:r>
              <a:rPr lang="vi-VN" sz="2000" b="0" i="0" u="none" strike="noStrike" cap="none" dirty="0">
                <a:solidFill>
                  <a:schemeClr val="dk1"/>
                </a:solidFill>
                <a:latin typeface="Arial"/>
                <a:ea typeface="Arial"/>
                <a:cs typeface="Arial"/>
                <a:sym typeface="Arial"/>
              </a:rPr>
              <a:t>.</a:t>
            </a:r>
            <a:endParaRPr sz="2000" b="0" i="0" u="none" strike="noStrike" cap="none" dirty="0">
              <a:solidFill>
                <a:schemeClr val="dk1"/>
              </a:solidFill>
              <a:latin typeface="Arial"/>
              <a:ea typeface="Arial"/>
              <a:cs typeface="Arial"/>
              <a:sym typeface="Arial"/>
            </a:endParaRPr>
          </a:p>
          <a:p>
            <a:pPr marL="444500" marR="0" lvl="0" indent="-342900" algn="just" rtl="0">
              <a:lnSpc>
                <a:spcPct val="150000"/>
              </a:lnSpc>
              <a:spcBef>
                <a:spcPts val="0"/>
              </a:spcBef>
              <a:spcAft>
                <a:spcPts val="0"/>
              </a:spcAft>
              <a:buClr>
                <a:schemeClr val="dk1"/>
              </a:buClr>
              <a:buSzPts val="2000"/>
              <a:buFont typeface="Arial"/>
              <a:buChar char="-"/>
            </a:pPr>
            <a:r>
              <a:rPr lang="vi-VN" sz="2000" b="0" i="0" u="none" strike="noStrike" cap="none" dirty="0">
                <a:solidFill>
                  <a:schemeClr val="dk1"/>
                </a:solidFill>
                <a:latin typeface="Arial"/>
                <a:ea typeface="Arial"/>
                <a:cs typeface="Arial"/>
                <a:sym typeface="Arial"/>
              </a:rPr>
              <a:t>Ngoài kiến thức và kỹ năng về toán và lập trình, bạn cũng </a:t>
            </a:r>
            <a:r>
              <a:rPr lang="vi-VN" sz="2000" b="1" i="0" u="none" strike="noStrike" cap="none" dirty="0">
                <a:solidFill>
                  <a:schemeClr val="dk1"/>
                </a:solidFill>
                <a:latin typeface="Arial"/>
                <a:ea typeface="Arial"/>
                <a:cs typeface="Arial"/>
                <a:sym typeface="Arial"/>
              </a:rPr>
              <a:t>cần có kiến thức và kinh nghiệm về tài chính</a:t>
            </a:r>
            <a:r>
              <a:rPr lang="vi-VN" sz="2000" b="0" i="0" u="none" strike="noStrike" cap="none" dirty="0">
                <a:solidFill>
                  <a:schemeClr val="dk1"/>
                </a:solidFill>
                <a:latin typeface="Arial"/>
                <a:ea typeface="Arial"/>
                <a:cs typeface="Arial"/>
                <a:sym typeface="Arial"/>
              </a:rPr>
              <a:t>, kinh doanh và thị trường. Bạn có thể học hỏi những kiến thức này thông qua các khóa học, sách báo và </a:t>
            </a:r>
            <a:r>
              <a:rPr lang="vi-VN" sz="2000" b="1" i="0" u="none" strike="noStrike" cap="none" dirty="0">
                <a:solidFill>
                  <a:schemeClr val="dk1"/>
                </a:solidFill>
                <a:latin typeface="Arial"/>
                <a:ea typeface="Arial"/>
                <a:cs typeface="Arial"/>
                <a:sym typeface="Arial"/>
              </a:rPr>
              <a:t>kinh nghiệm thực tế</a:t>
            </a:r>
            <a:r>
              <a:rPr lang="vi-VN" sz="2000" b="0" i="0" u="none" strike="noStrike" cap="none" dirty="0">
                <a:solidFill>
                  <a:schemeClr val="dk1"/>
                </a:solidFill>
                <a:latin typeface="Arial"/>
                <a:ea typeface="Arial"/>
                <a:cs typeface="Arial"/>
                <a:sym typeface="Arial"/>
              </a:rPr>
              <a:t>.</a:t>
            </a: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3046</Words>
  <Application>Microsoft Office PowerPoint</Application>
  <PresentationFormat>On-screen Show (4:3)</PresentationFormat>
  <Paragraphs>240</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Nunito</vt:lpstr>
      <vt:lpstr>Maven Pro</vt:lpstr>
      <vt:lpstr>Roboto</vt:lpstr>
      <vt:lpstr>Lato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dc:creator>
  <cp:lastModifiedBy>PC-DELL-CU</cp:lastModifiedBy>
  <cp:revision>41</cp:revision>
  <dcterms:created xsi:type="dcterms:W3CDTF">2021-10-18T16:01:56Z</dcterms:created>
  <dcterms:modified xsi:type="dcterms:W3CDTF">2023-12-28T22:56:45Z</dcterms:modified>
</cp:coreProperties>
</file>